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 id="2147483661" r:id="rId6"/>
    <p:sldMasterId id="2147483687" r:id="rId7"/>
  </p:sldMasterIdLst>
  <p:notesMasterIdLst>
    <p:notesMasterId r:id="rId30"/>
  </p:notesMasterIdLst>
  <p:sldIdLst>
    <p:sldId id="272" r:id="rId8"/>
    <p:sldId id="285" r:id="rId9"/>
    <p:sldId id="328" r:id="rId10"/>
    <p:sldId id="329" r:id="rId11"/>
    <p:sldId id="298" r:id="rId12"/>
    <p:sldId id="315" r:id="rId13"/>
    <p:sldId id="330" r:id="rId14"/>
    <p:sldId id="340" r:id="rId15"/>
    <p:sldId id="327" r:id="rId16"/>
    <p:sldId id="331" r:id="rId17"/>
    <p:sldId id="334" r:id="rId18"/>
    <p:sldId id="274" r:id="rId19"/>
    <p:sldId id="284" r:id="rId20"/>
    <p:sldId id="316" r:id="rId21"/>
    <p:sldId id="320" r:id="rId22"/>
    <p:sldId id="332" r:id="rId23"/>
    <p:sldId id="335" r:id="rId24"/>
    <p:sldId id="336" r:id="rId25"/>
    <p:sldId id="337" r:id="rId26"/>
    <p:sldId id="338" r:id="rId27"/>
    <p:sldId id="339" r:id="rId28"/>
    <p:sldId id="333"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23B8D2-611A-E5A6-F535-5687A1593D11}" name="Cristina Suero García" initials="CSG" userId="e8846961e9cf7af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95D2"/>
    <a:srgbClr val="009999"/>
    <a:srgbClr val="F39C29"/>
    <a:srgbClr val="AED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p:restoredTop sz="78866" autoAdjust="0"/>
  </p:normalViewPr>
  <p:slideViewPr>
    <p:cSldViewPr snapToGrid="0" snapToObjects="1" showGuides="1">
      <p:cViewPr varScale="1">
        <p:scale>
          <a:sx n="98" d="100"/>
          <a:sy n="98" d="100"/>
        </p:scale>
        <p:origin x="72" y="880"/>
      </p:cViewPr>
      <p:guideLst>
        <p:guide orient="horz" pos="2160"/>
        <p:guide pos="3840"/>
      </p:guideLst>
    </p:cSldViewPr>
  </p:slideViewPr>
  <p:notesTextViewPr>
    <p:cViewPr>
      <p:scale>
        <a:sx n="3" d="2"/>
        <a:sy n="3" d="2"/>
      </p:scale>
      <p:origin x="0" y="-1872"/>
    </p:cViewPr>
  </p:notesTextViewPr>
  <p:sorterViewPr>
    <p:cViewPr>
      <p:scale>
        <a:sx n="80" d="100"/>
        <a:sy n="80" d="100"/>
      </p:scale>
      <p:origin x="0" y="0"/>
    </p:cViewPr>
  </p:sorterViewPr>
  <p:notesViewPr>
    <p:cSldViewPr snapToGrid="0" snapToObjects="1">
      <p:cViewPr varScale="1">
        <p:scale>
          <a:sx n="107" d="100"/>
          <a:sy n="107" d="100"/>
        </p:scale>
        <p:origin x="440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80D7F-C880-46E8-A755-96EBEB0BAF07}" type="datetimeFigureOut">
              <a:rPr lang="de-DE" smtClean="0"/>
              <a:t>18.09.2025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511E3-BAF5-4AFF-80E4-1E0C2AAD5BD0}" type="slidenum">
              <a:rPr lang="de-DE" smtClean="0"/>
              <a:t>‹#›</a:t>
            </a:fld>
            <a:endParaRPr lang="de-DE"/>
          </a:p>
        </p:txBody>
      </p:sp>
    </p:spTree>
    <p:extLst>
      <p:ext uri="{BB962C8B-B14F-4D97-AF65-F5344CB8AC3E}">
        <p14:creationId xmlns:p14="http://schemas.microsoft.com/office/powerpoint/2010/main" val="323968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Alternative to No time to lose could be “fighting against the odds” but it is probably a bit too nerdy. </a:t>
            </a:r>
          </a:p>
          <a:p>
            <a:r>
              <a:rPr lang="en-GB" dirty="0"/>
              <a:t>What it represents is that at older ages people have lower chances (odds) of having a child; but they find ways of increasing these chances by changing this behaviour. Even if we don’t have this as a title, our </a:t>
            </a:r>
            <a:r>
              <a:rPr lang="en-GB" dirty="0" err="1"/>
              <a:t>reasonning</a:t>
            </a:r>
            <a:r>
              <a:rPr lang="en-GB" dirty="0"/>
              <a:t> could be explained a bit in this way in the text/abstract.</a:t>
            </a:r>
          </a:p>
        </p:txBody>
      </p:sp>
      <p:sp>
        <p:nvSpPr>
          <p:cNvPr id="4" name="Marcador de número de diapositiva 3"/>
          <p:cNvSpPr>
            <a:spLocks noGrp="1"/>
          </p:cNvSpPr>
          <p:nvPr>
            <p:ph type="sldNum" sz="quarter" idx="5"/>
          </p:nvPr>
        </p:nvSpPr>
        <p:spPr/>
        <p:txBody>
          <a:bodyPr/>
          <a:lstStyle/>
          <a:p>
            <a:fld id="{A6C511E3-BAF5-4AFF-80E4-1E0C2AAD5BD0}" type="slidenum">
              <a:rPr lang="de-DE" smtClean="0"/>
              <a:t>1</a:t>
            </a:fld>
            <a:endParaRPr lang="de-DE"/>
          </a:p>
        </p:txBody>
      </p:sp>
    </p:spTree>
    <p:extLst>
      <p:ext uri="{BB962C8B-B14F-4D97-AF65-F5344CB8AC3E}">
        <p14:creationId xmlns:p14="http://schemas.microsoft.com/office/powerpoint/2010/main" val="363232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A6C511E3-BAF5-4AFF-80E4-1E0C2AAD5BD0}" type="slidenum">
              <a:rPr lang="de-DE" smtClean="0"/>
              <a:t>15</a:t>
            </a:fld>
            <a:endParaRPr lang="de-DE"/>
          </a:p>
        </p:txBody>
      </p:sp>
    </p:spTree>
    <p:extLst>
      <p:ext uri="{BB962C8B-B14F-4D97-AF65-F5344CB8AC3E}">
        <p14:creationId xmlns:p14="http://schemas.microsoft.com/office/powerpoint/2010/main" val="150265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AAC6C-DC20-F182-E56D-9B34C126F3A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05E817-3256-0357-A6F9-D3E27CF060F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F7477F-EB5A-752C-C37D-8F823BBB97BF}"/>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6BD297F3-D661-B171-984A-203C5E1AF030}"/>
              </a:ext>
            </a:extLst>
          </p:cNvPr>
          <p:cNvSpPr>
            <a:spLocks noGrp="1"/>
          </p:cNvSpPr>
          <p:nvPr>
            <p:ph type="sldNum" sz="quarter" idx="5"/>
          </p:nvPr>
        </p:nvSpPr>
        <p:spPr/>
        <p:txBody>
          <a:bodyPr/>
          <a:lstStyle/>
          <a:p>
            <a:fld id="{A6C511E3-BAF5-4AFF-80E4-1E0C2AAD5BD0}" type="slidenum">
              <a:rPr lang="de-DE" smtClean="0"/>
              <a:t>16</a:t>
            </a:fld>
            <a:endParaRPr lang="de-DE"/>
          </a:p>
        </p:txBody>
      </p:sp>
    </p:spTree>
    <p:extLst>
      <p:ext uri="{BB962C8B-B14F-4D97-AF65-F5344CB8AC3E}">
        <p14:creationId xmlns:p14="http://schemas.microsoft.com/office/powerpoint/2010/main" val="1720586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A6FB-8259-1617-85FC-FA49D11DFE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2ED788C-578E-7718-570A-09BAAC2652E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336AB98-B7CE-8975-EABF-95C8B541311A}"/>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A9537F4C-7A45-5D12-1C67-D730FAB59977}"/>
              </a:ext>
            </a:extLst>
          </p:cNvPr>
          <p:cNvSpPr>
            <a:spLocks noGrp="1"/>
          </p:cNvSpPr>
          <p:nvPr>
            <p:ph type="sldNum" sz="quarter" idx="5"/>
          </p:nvPr>
        </p:nvSpPr>
        <p:spPr/>
        <p:txBody>
          <a:bodyPr/>
          <a:lstStyle/>
          <a:p>
            <a:fld id="{A6C511E3-BAF5-4AFF-80E4-1E0C2AAD5BD0}" type="slidenum">
              <a:rPr lang="de-DE" smtClean="0"/>
              <a:t>17</a:t>
            </a:fld>
            <a:endParaRPr lang="de-DE"/>
          </a:p>
        </p:txBody>
      </p:sp>
    </p:spTree>
    <p:extLst>
      <p:ext uri="{BB962C8B-B14F-4D97-AF65-F5344CB8AC3E}">
        <p14:creationId xmlns:p14="http://schemas.microsoft.com/office/powerpoint/2010/main" val="263600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2B267-4D92-E51C-3ECF-A4125833061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16A54F4-192A-F142-5CED-0FF20B7381A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7AF39A0-0555-53E8-B58D-DEB30F71752A}"/>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79BB396E-07D4-C864-D971-B96455FCD2D7}"/>
              </a:ext>
            </a:extLst>
          </p:cNvPr>
          <p:cNvSpPr>
            <a:spLocks noGrp="1"/>
          </p:cNvSpPr>
          <p:nvPr>
            <p:ph type="sldNum" sz="quarter" idx="5"/>
          </p:nvPr>
        </p:nvSpPr>
        <p:spPr/>
        <p:txBody>
          <a:bodyPr/>
          <a:lstStyle/>
          <a:p>
            <a:fld id="{A6C511E3-BAF5-4AFF-80E4-1E0C2AAD5BD0}" type="slidenum">
              <a:rPr lang="de-DE" smtClean="0"/>
              <a:t>18</a:t>
            </a:fld>
            <a:endParaRPr lang="de-DE"/>
          </a:p>
        </p:txBody>
      </p:sp>
    </p:spTree>
    <p:extLst>
      <p:ext uri="{BB962C8B-B14F-4D97-AF65-F5344CB8AC3E}">
        <p14:creationId xmlns:p14="http://schemas.microsoft.com/office/powerpoint/2010/main" val="52838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C8DC1-F402-F549-5612-55874E21AC9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898D0FB-C83C-7DE9-2D71-2FCD8CCD396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B9D4F5C-E9E8-61B5-6A14-6DF7AEDB03B0}"/>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7C0B701E-D5FE-5F69-F9EB-B3326E3A59EE}"/>
              </a:ext>
            </a:extLst>
          </p:cNvPr>
          <p:cNvSpPr>
            <a:spLocks noGrp="1"/>
          </p:cNvSpPr>
          <p:nvPr>
            <p:ph type="sldNum" sz="quarter" idx="5"/>
          </p:nvPr>
        </p:nvSpPr>
        <p:spPr/>
        <p:txBody>
          <a:bodyPr/>
          <a:lstStyle/>
          <a:p>
            <a:fld id="{A6C511E3-BAF5-4AFF-80E4-1E0C2AAD5BD0}" type="slidenum">
              <a:rPr lang="de-DE" smtClean="0"/>
              <a:t>19</a:t>
            </a:fld>
            <a:endParaRPr lang="de-DE"/>
          </a:p>
        </p:txBody>
      </p:sp>
    </p:spTree>
    <p:extLst>
      <p:ext uri="{BB962C8B-B14F-4D97-AF65-F5344CB8AC3E}">
        <p14:creationId xmlns:p14="http://schemas.microsoft.com/office/powerpoint/2010/main" val="46257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5F7AB-7FF3-D06D-A586-7914296BF0F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08EB13-A233-FDEA-3DAE-69F110BF4FD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D12211D-3867-5287-AB26-321C945E0C2F}"/>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9D0C2BE4-9FEC-5B5E-F301-8066A95CDCB1}"/>
              </a:ext>
            </a:extLst>
          </p:cNvPr>
          <p:cNvSpPr>
            <a:spLocks noGrp="1"/>
          </p:cNvSpPr>
          <p:nvPr>
            <p:ph type="sldNum" sz="quarter" idx="5"/>
          </p:nvPr>
        </p:nvSpPr>
        <p:spPr/>
        <p:txBody>
          <a:bodyPr/>
          <a:lstStyle/>
          <a:p>
            <a:fld id="{A6C511E3-BAF5-4AFF-80E4-1E0C2AAD5BD0}" type="slidenum">
              <a:rPr lang="de-DE" smtClean="0"/>
              <a:t>20</a:t>
            </a:fld>
            <a:endParaRPr lang="de-DE"/>
          </a:p>
        </p:txBody>
      </p:sp>
    </p:spTree>
    <p:extLst>
      <p:ext uri="{BB962C8B-B14F-4D97-AF65-F5344CB8AC3E}">
        <p14:creationId xmlns:p14="http://schemas.microsoft.com/office/powerpoint/2010/main" val="2109162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F4DBF-245F-982E-FB34-7A47FF1653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243AD85-61A7-2177-0E3F-42B34941500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A0C6D7F-6EB0-BAD2-9557-82A9B0675BD9}"/>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B7FE77F6-8780-79A4-BC32-6868BAE622B9}"/>
              </a:ext>
            </a:extLst>
          </p:cNvPr>
          <p:cNvSpPr>
            <a:spLocks noGrp="1"/>
          </p:cNvSpPr>
          <p:nvPr>
            <p:ph type="sldNum" sz="quarter" idx="5"/>
          </p:nvPr>
        </p:nvSpPr>
        <p:spPr/>
        <p:txBody>
          <a:bodyPr/>
          <a:lstStyle/>
          <a:p>
            <a:fld id="{A6C511E3-BAF5-4AFF-80E4-1E0C2AAD5BD0}" type="slidenum">
              <a:rPr lang="de-DE" smtClean="0"/>
              <a:t>21</a:t>
            </a:fld>
            <a:endParaRPr lang="de-DE"/>
          </a:p>
        </p:txBody>
      </p:sp>
    </p:spTree>
    <p:extLst>
      <p:ext uri="{BB962C8B-B14F-4D97-AF65-F5344CB8AC3E}">
        <p14:creationId xmlns:p14="http://schemas.microsoft.com/office/powerpoint/2010/main" val="307127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4FB4D-0A68-F565-BF74-6C42E079B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4FF48-7E91-19FF-D0B7-F2AFEFA1F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77C77-B66C-67A0-830B-2B680B921F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7A2D8E-1EA0-D0D8-DF6E-6F14B63CD941}"/>
              </a:ext>
            </a:extLst>
          </p:cNvPr>
          <p:cNvSpPr>
            <a:spLocks noGrp="1"/>
          </p:cNvSpPr>
          <p:nvPr>
            <p:ph type="sldNum" sz="quarter" idx="5"/>
          </p:nvPr>
        </p:nvSpPr>
        <p:spPr/>
        <p:txBody>
          <a:bodyPr/>
          <a:lstStyle/>
          <a:p>
            <a:fld id="{A6C511E3-BAF5-4AFF-80E4-1E0C2AAD5BD0}" type="slidenum">
              <a:rPr lang="de-DE" smtClean="0"/>
              <a:t>22</a:t>
            </a:fld>
            <a:endParaRPr lang="de-DE"/>
          </a:p>
        </p:txBody>
      </p:sp>
    </p:spTree>
    <p:extLst>
      <p:ext uri="{BB962C8B-B14F-4D97-AF65-F5344CB8AC3E}">
        <p14:creationId xmlns:p14="http://schemas.microsoft.com/office/powerpoint/2010/main" val="95366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A6C511E3-BAF5-4AFF-80E4-1E0C2AAD5BD0}" type="slidenum">
              <a:rPr lang="de-DE" smtClean="0"/>
              <a:t>2</a:t>
            </a:fld>
            <a:endParaRPr lang="de-DE"/>
          </a:p>
        </p:txBody>
      </p:sp>
    </p:spTree>
    <p:extLst>
      <p:ext uri="{BB962C8B-B14F-4D97-AF65-F5344CB8AC3E}">
        <p14:creationId xmlns:p14="http://schemas.microsoft.com/office/powerpoint/2010/main" val="26939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87A87-CFCE-2720-B380-F7A57AECBE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0EC856F-812E-DF4E-2973-17E27BD38F0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994A658-3FBD-73EB-4818-FFB9046361F9}"/>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0CCF0B22-9298-2EEA-B797-542D4C21DF26}"/>
              </a:ext>
            </a:extLst>
          </p:cNvPr>
          <p:cNvSpPr>
            <a:spLocks noGrp="1"/>
          </p:cNvSpPr>
          <p:nvPr>
            <p:ph type="sldNum" sz="quarter" idx="5"/>
          </p:nvPr>
        </p:nvSpPr>
        <p:spPr/>
        <p:txBody>
          <a:bodyPr/>
          <a:lstStyle/>
          <a:p>
            <a:fld id="{A6C511E3-BAF5-4AFF-80E4-1E0C2AAD5BD0}" type="slidenum">
              <a:rPr lang="de-DE" smtClean="0"/>
              <a:t>3</a:t>
            </a:fld>
            <a:endParaRPr lang="de-DE"/>
          </a:p>
        </p:txBody>
      </p:sp>
    </p:spTree>
    <p:extLst>
      <p:ext uri="{BB962C8B-B14F-4D97-AF65-F5344CB8AC3E}">
        <p14:creationId xmlns:p14="http://schemas.microsoft.com/office/powerpoint/2010/main" val="139237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D9BBC-8C39-AC68-40A6-3AD0775FC2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F6E485-2E92-ABEE-4D13-07980AC6135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5410B2B-352C-4771-75E1-91C17DEA1C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Check again, there may also be some </a:t>
            </a:r>
            <a:r>
              <a:rPr lang="en-GB" b="1" dirty="0"/>
              <a:t>qualitative</a:t>
            </a:r>
            <a:r>
              <a:rPr lang="en-GB" dirty="0"/>
              <a:t> literature that develops the idea/ explores the idea that people want to accelerate childbearing or have children despite the contingencies/situation. Solo-motherhood would be one part of this literature, but there could be also something on bypassing union quality, on having a child with current partner even if not ideal, etc. I haven’t checked the text again, maybe you found something in the meanwhile.</a:t>
            </a:r>
          </a:p>
          <a:p>
            <a:endParaRPr lang="en-GB" dirty="0"/>
          </a:p>
        </p:txBody>
      </p:sp>
      <p:sp>
        <p:nvSpPr>
          <p:cNvPr id="4" name="Marcador de número de diapositiva 3">
            <a:extLst>
              <a:ext uri="{FF2B5EF4-FFF2-40B4-BE49-F238E27FC236}">
                <a16:creationId xmlns:a16="http://schemas.microsoft.com/office/drawing/2014/main" id="{4B20F04F-DF7F-B14A-1E77-A91623908AAD}"/>
              </a:ext>
            </a:extLst>
          </p:cNvPr>
          <p:cNvSpPr>
            <a:spLocks noGrp="1"/>
          </p:cNvSpPr>
          <p:nvPr>
            <p:ph type="sldNum" sz="quarter" idx="5"/>
          </p:nvPr>
        </p:nvSpPr>
        <p:spPr/>
        <p:txBody>
          <a:bodyPr/>
          <a:lstStyle/>
          <a:p>
            <a:fld id="{A6C511E3-BAF5-4AFF-80E4-1E0C2AAD5BD0}" type="slidenum">
              <a:rPr lang="de-DE" smtClean="0"/>
              <a:t>4</a:t>
            </a:fld>
            <a:endParaRPr lang="de-DE"/>
          </a:p>
        </p:txBody>
      </p:sp>
    </p:spTree>
    <p:extLst>
      <p:ext uri="{BB962C8B-B14F-4D97-AF65-F5344CB8AC3E}">
        <p14:creationId xmlns:p14="http://schemas.microsoft.com/office/powerpoint/2010/main" val="345685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C511E3-BAF5-4AFF-80E4-1E0C2AAD5BD0}" type="slidenum">
              <a:rPr lang="de-DE" smtClean="0"/>
              <a:t>5</a:t>
            </a:fld>
            <a:endParaRPr lang="de-DE"/>
          </a:p>
        </p:txBody>
      </p:sp>
    </p:spTree>
    <p:extLst>
      <p:ext uri="{BB962C8B-B14F-4D97-AF65-F5344CB8AC3E}">
        <p14:creationId xmlns:p14="http://schemas.microsoft.com/office/powerpoint/2010/main" val="364906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A55A6-E8CB-2147-00B7-DD9FA43A0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CB554-6CA9-9A20-6295-3643A37A7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63ABC-7063-0965-FB46-8BB5D25B7D77}"/>
              </a:ext>
            </a:extLst>
          </p:cNvPr>
          <p:cNvSpPr>
            <a:spLocks noGrp="1"/>
          </p:cNvSpPr>
          <p:nvPr>
            <p:ph type="body" idx="1"/>
          </p:nvPr>
        </p:nvSpPr>
        <p:spPr/>
        <p:txBody>
          <a:bodyPr/>
          <a:lstStyle/>
          <a:p>
            <a:pPr marL="171450" indent="-171450">
              <a:buFont typeface="Arial" panose="020B0604020202020204" pitchFamily="34" charset="0"/>
              <a:buChar char="•"/>
            </a:pPr>
            <a:r>
              <a:rPr lang="en-US" dirty="0"/>
              <a:t>The fact that we do not have duration of union while the risk of separation depends on the duration of the partnership: Is the fact that we do not control for union duration a limitation of the methodological setup? Given that separation risks are higher at shorter union duration (find text), if people were having their children in frailer unions those could also be shorter, so it would also contribute to higher risk of separation. So overall we do not find evidence here that having a child late corresponds to higher breakup risks, I think it is fine. </a:t>
            </a:r>
          </a:p>
          <a:p>
            <a:pPr marL="171450" indent="-171450">
              <a:buFont typeface="Arial" panose="020B0604020202020204" pitchFamily="34" charset="0"/>
              <a:buChar char="•"/>
            </a:pPr>
            <a:r>
              <a:rPr lang="en-US" dirty="0"/>
              <a:t>This reasoning may also help explaining why over time the risk of separation with a child has become larger than without: we do not control for union duration, and this may reflect a shortening of union duration before having a child? Although I haven’t heard that there is an acceleration at any age, and our results for H1A over time do not show that… So possibly, unions are increasingly broken up after a birth, whatever the reason???</a:t>
            </a:r>
          </a:p>
          <a:p>
            <a:endParaRPr lang="en-US" dirty="0"/>
          </a:p>
          <a:p>
            <a:endParaRPr lang="en-US" dirty="0"/>
          </a:p>
          <a:p>
            <a:r>
              <a:rPr lang="en-US" dirty="0"/>
              <a:t>In comparison with the general age pattern/profile of having a child in the observation window (benchmark), those who start a relationship at age 35-39 are more likely to have a child. </a:t>
            </a:r>
          </a:p>
          <a:p>
            <a:endParaRPr lang="en-US" dirty="0"/>
          </a:p>
          <a:p>
            <a:r>
              <a:rPr lang="en-US" dirty="0"/>
              <a:t>We are not showing the detail by country cluster for separation as there was no variation from the benchmark at any age in any cluster</a:t>
            </a:r>
          </a:p>
        </p:txBody>
      </p:sp>
      <p:sp>
        <p:nvSpPr>
          <p:cNvPr id="4" name="Slide Number Placeholder 3">
            <a:extLst>
              <a:ext uri="{FF2B5EF4-FFF2-40B4-BE49-F238E27FC236}">
                <a16:creationId xmlns:a16="http://schemas.microsoft.com/office/drawing/2014/main" id="{488538F9-0019-9D0C-9D94-C70FDFE2010C}"/>
              </a:ext>
            </a:extLst>
          </p:cNvPr>
          <p:cNvSpPr>
            <a:spLocks noGrp="1"/>
          </p:cNvSpPr>
          <p:nvPr>
            <p:ph type="sldNum" sz="quarter" idx="5"/>
          </p:nvPr>
        </p:nvSpPr>
        <p:spPr/>
        <p:txBody>
          <a:bodyPr/>
          <a:lstStyle/>
          <a:p>
            <a:fld id="{A6C511E3-BAF5-4AFF-80E4-1E0C2AAD5BD0}" type="slidenum">
              <a:rPr lang="de-DE" smtClean="0"/>
              <a:t>9</a:t>
            </a:fld>
            <a:endParaRPr lang="de-DE"/>
          </a:p>
        </p:txBody>
      </p:sp>
    </p:spTree>
    <p:extLst>
      <p:ext uri="{BB962C8B-B14F-4D97-AF65-F5344CB8AC3E}">
        <p14:creationId xmlns:p14="http://schemas.microsoft.com/office/powerpoint/2010/main" val="301959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11DB6-0FEC-6711-0F1C-1BBA97332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CEB02-919F-3648-EBCE-C7B6E41F5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4DB47-925B-9C40-36E2-72909CD2E7AD}"/>
              </a:ext>
            </a:extLst>
          </p:cNvPr>
          <p:cNvSpPr>
            <a:spLocks noGrp="1"/>
          </p:cNvSpPr>
          <p:nvPr>
            <p:ph type="body" idx="1"/>
          </p:nvPr>
        </p:nvSpPr>
        <p:spPr/>
        <p:txBody>
          <a:bodyPr/>
          <a:lstStyle/>
          <a:p>
            <a:r>
              <a:rPr lang="en-US" dirty="0"/>
              <a:t>We show only the clusters that display significant age pattern differences between the benchmark and those who started a relationship at the beginning of the interval. </a:t>
            </a:r>
          </a:p>
          <a:p>
            <a:r>
              <a:rPr lang="en-US" dirty="0"/>
              <a:t>We observe that in these two clusters with high fertility, the age profile of having a child quickly in a new union is much more shifted towards older ages than the benchmark, which suggests a faster transition to a first birth in later unions.</a:t>
            </a:r>
          </a:p>
          <a:p>
            <a:r>
              <a:rPr lang="en-US" dirty="0"/>
              <a:t>In all the other country clusters, there was no difference between the age profile of the benchmark and of those who formed a partnership at the beginning of our observation window.</a:t>
            </a:r>
          </a:p>
          <a:p>
            <a:r>
              <a:rPr lang="en-US" dirty="0"/>
              <a:t>So in fact, it is in countries with high fertility (and where there is large recuperation) that there is a specific acceleration pattern for older women who form a partnership, not necessarily in countries with late fertility (counter-example of the cluster that includes Spain and Italy).</a:t>
            </a:r>
          </a:p>
        </p:txBody>
      </p:sp>
      <p:sp>
        <p:nvSpPr>
          <p:cNvPr id="4" name="Slide Number Placeholder 3">
            <a:extLst>
              <a:ext uri="{FF2B5EF4-FFF2-40B4-BE49-F238E27FC236}">
                <a16:creationId xmlns:a16="http://schemas.microsoft.com/office/drawing/2014/main" id="{0C4CAD64-CAD0-E2F4-FC18-6D345EF188BF}"/>
              </a:ext>
            </a:extLst>
          </p:cNvPr>
          <p:cNvSpPr>
            <a:spLocks noGrp="1"/>
          </p:cNvSpPr>
          <p:nvPr>
            <p:ph type="sldNum" sz="quarter" idx="5"/>
          </p:nvPr>
        </p:nvSpPr>
        <p:spPr/>
        <p:txBody>
          <a:bodyPr/>
          <a:lstStyle/>
          <a:p>
            <a:fld id="{A6C511E3-BAF5-4AFF-80E4-1E0C2AAD5BD0}" type="slidenum">
              <a:rPr lang="de-DE" smtClean="0"/>
              <a:t>10</a:t>
            </a:fld>
            <a:endParaRPr lang="de-DE"/>
          </a:p>
        </p:txBody>
      </p:sp>
    </p:spTree>
    <p:extLst>
      <p:ext uri="{BB962C8B-B14F-4D97-AF65-F5344CB8AC3E}">
        <p14:creationId xmlns:p14="http://schemas.microsoft.com/office/powerpoint/2010/main" val="1492610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BE26C-E1BC-8786-BD33-DCC4AB6C7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EB04B-B89F-5F4F-31FB-854E0FA7B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E8C85-38FC-A78E-0F4D-37184F5E2E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Some were suggesting that the countries where there is more postponement are also the countries with more resources given to childrearing, where women can be wealthier and where it is more feasible to bring up a child alone. Don’t know whether this really fits the Southern European countries though.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to IVF/ART access in these countries (I said we are doing this in another paper, but obviously we can have a bit of this in the discussion, saying that this is for future research – it will also avoid reviewers to ask us to expand into that direction, would they want for some reason).</a:t>
            </a:r>
          </a:p>
          <a:p>
            <a:pPr marL="171450" indent="-171450">
              <a:buFont typeface="Arial" panose="020B0604020202020204" pitchFamily="34" charset="0"/>
              <a:buChar char="•"/>
            </a:pPr>
            <a:r>
              <a:rPr lang="en-US" dirty="0"/>
              <a:t>Comment with the idea that more women could become accidentally pregnant at older ages because they have stopped using contraception because they think they can no longer have a baby. I answered that in my view if women have been able to use contraception effectively until that age then they are still able to use it effectively at that age. So in some way even if it is the case that there are more unintended pregnancies, this would be part of the continuum of “accepting to become pregnant” at that age. And the fact that in a full range of countries where late fertility is not developed there are not more late solo-births also seems to indicate that when necessary, women know very well how not to have a child alone at later ages. We can have some elements on this in the discussion, it is interesting.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Question on income: women need higher income to be able to have a child alone, so in countries where more women have higher income it may be that this drives the capacity to have (and then having) children alone at higher ages. Let’s discuss something on income and individual situations, also linked to the country child-friendliness I guess? We could also discuss level of education, health, etc. and open for further research. But since we are at the aggregate level otherwise, I wouldn’t start controlling for stuff for this paper, what do you think?</a:t>
            </a:r>
          </a:p>
          <a:p>
            <a:pPr marL="171450" indent="-171450">
              <a:buFont typeface="Arial" panose="020B0604020202020204" pitchFamily="34" charset="0"/>
              <a:buChar char="•"/>
            </a:pPr>
            <a:endParaRPr lang="en-US" dirty="0"/>
          </a:p>
          <a:p>
            <a:endParaRPr lang="en-US" dirty="0"/>
          </a:p>
          <a:p>
            <a:r>
              <a:rPr lang="en-US" dirty="0"/>
              <a:t>Again, we show the clusters that display significant age patterns, and this time those are both late fertility clusters. In both, women who have children later more often have it outside a relationship, and it is even more the case in the high fertility cluster.</a:t>
            </a:r>
          </a:p>
        </p:txBody>
      </p:sp>
      <p:sp>
        <p:nvSpPr>
          <p:cNvPr id="4" name="Slide Number Placeholder 3">
            <a:extLst>
              <a:ext uri="{FF2B5EF4-FFF2-40B4-BE49-F238E27FC236}">
                <a16:creationId xmlns:a16="http://schemas.microsoft.com/office/drawing/2014/main" id="{1E0AEA96-8C9E-D42D-48D6-5A42069617F0}"/>
              </a:ext>
            </a:extLst>
          </p:cNvPr>
          <p:cNvSpPr>
            <a:spLocks noGrp="1"/>
          </p:cNvSpPr>
          <p:nvPr>
            <p:ph type="sldNum" sz="quarter" idx="5"/>
          </p:nvPr>
        </p:nvSpPr>
        <p:spPr/>
        <p:txBody>
          <a:bodyPr/>
          <a:lstStyle/>
          <a:p>
            <a:fld id="{A6C511E3-BAF5-4AFF-80E4-1E0C2AAD5BD0}" type="slidenum">
              <a:rPr lang="de-DE" smtClean="0"/>
              <a:t>11</a:t>
            </a:fld>
            <a:endParaRPr lang="de-DE"/>
          </a:p>
        </p:txBody>
      </p:sp>
    </p:spTree>
    <p:extLst>
      <p:ext uri="{BB962C8B-B14F-4D97-AF65-F5344CB8AC3E}">
        <p14:creationId xmlns:p14="http://schemas.microsoft.com/office/powerpoint/2010/main" val="2405113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C511E3-BAF5-4AFF-80E4-1E0C2AAD5BD0}" type="slidenum">
              <a:rPr lang="de-DE" smtClean="0"/>
              <a:t>12</a:t>
            </a:fld>
            <a:endParaRPr lang="de-DE"/>
          </a:p>
        </p:txBody>
      </p:sp>
    </p:spTree>
    <p:extLst>
      <p:ext uri="{BB962C8B-B14F-4D97-AF65-F5344CB8AC3E}">
        <p14:creationId xmlns:p14="http://schemas.microsoft.com/office/powerpoint/2010/main" val="280225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2695D2"/>
        </a:solidFill>
        <a:effectLst/>
      </p:bgPr>
    </p:bg>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52F545F5-2B3D-5FE9-DB59-59FADCD71C8D}"/>
              </a:ext>
            </a:extLst>
          </p:cNvPr>
          <p:cNvPicPr>
            <a:picLocks noChangeAspect="1"/>
          </p:cNvPicPr>
          <p:nvPr userDrawn="1"/>
        </p:nvPicPr>
        <p:blipFill>
          <a:blip r:embed="rId2"/>
          <a:stretch>
            <a:fillRect/>
          </a:stretch>
        </p:blipFill>
        <p:spPr>
          <a:xfrm>
            <a:off x="360000" y="360000"/>
            <a:ext cx="2825288" cy="946158"/>
          </a:xfrm>
          <a:prstGeom prst="rect">
            <a:avLst/>
          </a:prstGeom>
        </p:spPr>
      </p:pic>
    </p:spTree>
    <p:extLst>
      <p:ext uri="{BB962C8B-B14F-4D97-AF65-F5344CB8AC3E}">
        <p14:creationId xmlns:p14="http://schemas.microsoft.com/office/powerpoint/2010/main" val="865185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4D836-E5D3-F146-A430-FAF715E2759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2378C85-6B53-2F40-BD54-6823E958E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564F866-8B27-D649-B702-E6C549B14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17F159C-ACB5-AE40-A138-81F20A154CA3}"/>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6" name="Fußzeilenplatzhalter 5">
            <a:extLst>
              <a:ext uri="{FF2B5EF4-FFF2-40B4-BE49-F238E27FC236}">
                <a16:creationId xmlns:a16="http://schemas.microsoft.com/office/drawing/2014/main" id="{A5A44BDF-16CD-CE43-A6FD-7F8FFD8A18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E5DA414-9FB5-9849-9371-A60E60CB117E}"/>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232159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ED1B8-3F70-A34A-A4A7-1E0F60BBB97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80E8773-FF8D-F24A-B1E4-4DCBD1521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9D37F77-AB5E-3D4A-85D4-59D8A290E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0907FB8-285B-9742-8425-C4058E4EDF16}"/>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6" name="Fußzeilenplatzhalter 5">
            <a:extLst>
              <a:ext uri="{FF2B5EF4-FFF2-40B4-BE49-F238E27FC236}">
                <a16:creationId xmlns:a16="http://schemas.microsoft.com/office/drawing/2014/main" id="{12D956D2-152E-334A-8B70-C2A4D8E1749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D612B8-13FD-9A4D-8F56-E110D8D72511}"/>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101882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4483C-415A-D24B-9D7E-B6F90E19797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060D2A8-2A84-924F-A048-4C93C25D6DB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4286F8D-CDF2-304E-AD52-974506C51503}"/>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5" name="Fußzeilenplatzhalter 4">
            <a:extLst>
              <a:ext uri="{FF2B5EF4-FFF2-40B4-BE49-F238E27FC236}">
                <a16:creationId xmlns:a16="http://schemas.microsoft.com/office/drawing/2014/main" id="{57E7ABBD-6471-374A-ACF5-3FFAA59AF75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972745-2815-B34E-8CD8-EB2A0E304D1B}"/>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3120521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6C2E658-81DF-5C4D-90CB-40987A6CB10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9B9438C-A31A-CD4C-A442-F9D9F65F62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6E086F5-7336-774B-B424-A3AF223F57A1}"/>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5" name="Fußzeilenplatzhalter 4">
            <a:extLst>
              <a:ext uri="{FF2B5EF4-FFF2-40B4-BE49-F238E27FC236}">
                <a16:creationId xmlns:a16="http://schemas.microsoft.com/office/drawing/2014/main" id="{F2D11685-7B96-CA4A-8155-8C77ADA6F8E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CA02E33-9F0A-DA44-B297-A4F4BA346837}"/>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182475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B137E-0643-4C99-9B82-93242310849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D9A3DE9-8342-425F-B61A-39FBF0310B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11FD3F1-AB60-484A-98D8-626D089BD14A}"/>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5" name="Fußzeilenplatzhalter 4">
            <a:extLst>
              <a:ext uri="{FF2B5EF4-FFF2-40B4-BE49-F238E27FC236}">
                <a16:creationId xmlns:a16="http://schemas.microsoft.com/office/drawing/2014/main" id="{D9362A9E-6EB3-45B8-850E-D7F1889E1A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9E350B-B215-49A5-81AB-0DB5C4BE9B59}"/>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620988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4FCC1-7AD0-4CB7-B445-5AFEDB262E7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6CE5897-50A1-48E4-A973-7B2E0CAA657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EB84167-03FC-430A-89D6-7EAA6CC3C7AB}"/>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5" name="Fußzeilenplatzhalter 4">
            <a:extLst>
              <a:ext uri="{FF2B5EF4-FFF2-40B4-BE49-F238E27FC236}">
                <a16:creationId xmlns:a16="http://schemas.microsoft.com/office/drawing/2014/main" id="{8560DA1F-BBE8-4B1B-80DB-41F2B566CA7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1071A1-2C0F-4438-A447-4225E759A339}"/>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3596675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B6A71-60E7-40DF-8D0B-D8EE8EF691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3F6F545-BA51-4720-8DF1-2916E8B1E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33518E1-9DDE-4F93-B99D-491B61E223B5}"/>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5" name="Fußzeilenplatzhalter 4">
            <a:extLst>
              <a:ext uri="{FF2B5EF4-FFF2-40B4-BE49-F238E27FC236}">
                <a16:creationId xmlns:a16="http://schemas.microsoft.com/office/drawing/2014/main" id="{92C462FA-EA5F-46C6-8A3F-C4885447329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22B1EB-E0E6-491E-9A1A-A2102F1D7A3D}"/>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3693539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2432D-221B-4A1D-93FC-85EB6BC44F4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A9CFC57-F440-44CB-9E18-8C3CBD4DA50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4A2B913-C75F-4F3D-9C73-CFA996797FE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117462D-3400-4169-9934-4C129008D204}"/>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6" name="Fußzeilenplatzhalter 5">
            <a:extLst>
              <a:ext uri="{FF2B5EF4-FFF2-40B4-BE49-F238E27FC236}">
                <a16:creationId xmlns:a16="http://schemas.microsoft.com/office/drawing/2014/main" id="{DC3A86A1-0816-49AE-A0B5-615AC45E630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04261E8-75C4-4492-82FD-27E493439F16}"/>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4032346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AF57E-631D-4FEB-A674-5324E41AE08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5917F57-A578-420E-BAFB-68CF12CC1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5E157AF-9828-4D85-8578-67A3CF99211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D18EA8A-85AE-4542-B5D5-6AF24A13F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46A1A68-4594-4087-AB11-CC578367209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D98136-CCD8-4480-91DA-A4ACD21339C2}"/>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8" name="Fußzeilenplatzhalter 7">
            <a:extLst>
              <a:ext uri="{FF2B5EF4-FFF2-40B4-BE49-F238E27FC236}">
                <a16:creationId xmlns:a16="http://schemas.microsoft.com/office/drawing/2014/main" id="{B67948D3-88DF-4560-8EBD-E434586D6DF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EE64D81-E9E4-4926-A368-7A27FE31DE37}"/>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4135356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EB613-A538-41AD-B921-C02CA3D9EFE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A69147-7596-4241-9B0F-F8DB11D2DB18}"/>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4" name="Fußzeilenplatzhalter 3">
            <a:extLst>
              <a:ext uri="{FF2B5EF4-FFF2-40B4-BE49-F238E27FC236}">
                <a16:creationId xmlns:a16="http://schemas.microsoft.com/office/drawing/2014/main" id="{E715221D-44CA-4F35-A18B-61FB9214220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3F153DE-44E1-489D-81A4-F7F1A4E80FB4}"/>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416614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bg>
      <p:bgPr>
        <a:solidFill>
          <a:srgbClr val="2695D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463ABF8-8AB9-47CF-AF1D-566B0885F317}"/>
              </a:ext>
            </a:extLst>
          </p:cNvPr>
          <p:cNvSpPr>
            <a:spLocks noGrp="1"/>
          </p:cNvSpPr>
          <p:nvPr>
            <p:ph type="title" hasCustomPrompt="1"/>
          </p:nvPr>
        </p:nvSpPr>
        <p:spPr>
          <a:xfrm>
            <a:off x="360000" y="180000"/>
            <a:ext cx="11520000" cy="1152000"/>
          </a:xfrm>
        </p:spPr>
        <p:txBody>
          <a:bodyPr>
            <a:normAutofit/>
          </a:bodyPr>
          <a:lstStyle>
            <a:lvl1pPr algn="ctr">
              <a:lnSpc>
                <a:spcPct val="100000"/>
              </a:lnSpc>
              <a:defRPr sz="3600" b="1" i="0" baseline="0">
                <a:solidFill>
                  <a:schemeClr val="tx1"/>
                </a:solidFill>
                <a:latin typeface="Raleway" pitchFamily="2" charset="77"/>
              </a:defRPr>
            </a:lvl1pPr>
          </a:lstStyle>
          <a:p>
            <a:r>
              <a:rPr lang="en-GB" noProof="0" dirty="0"/>
              <a:t>Title of closing slide</a:t>
            </a:r>
          </a:p>
        </p:txBody>
      </p:sp>
      <p:pic>
        <p:nvPicPr>
          <p:cNvPr id="4" name="Grafik 3">
            <a:extLst>
              <a:ext uri="{FF2B5EF4-FFF2-40B4-BE49-F238E27FC236}">
                <a16:creationId xmlns:a16="http://schemas.microsoft.com/office/drawing/2014/main" id="{44F89C95-465D-4906-9E65-9728BE3C31E8}"/>
              </a:ext>
            </a:extLst>
          </p:cNvPr>
          <p:cNvPicPr>
            <a:picLocks noChangeAspect="1"/>
          </p:cNvPicPr>
          <p:nvPr userDrawn="1"/>
        </p:nvPicPr>
        <p:blipFill rotWithShape="1">
          <a:blip r:embed="rId2"/>
          <a:srcRect r="69651"/>
          <a:stretch/>
        </p:blipFill>
        <p:spPr>
          <a:xfrm>
            <a:off x="360000" y="5891870"/>
            <a:ext cx="713426" cy="786130"/>
          </a:xfrm>
          <a:prstGeom prst="rect">
            <a:avLst/>
          </a:prstGeom>
        </p:spPr>
      </p:pic>
    </p:spTree>
    <p:extLst>
      <p:ext uri="{BB962C8B-B14F-4D97-AF65-F5344CB8AC3E}">
        <p14:creationId xmlns:p14="http://schemas.microsoft.com/office/powerpoint/2010/main" val="39510601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DA90B47-EBD9-4F44-9375-BBCFF95EE4A3}"/>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3" name="Fußzeilenplatzhalter 2">
            <a:extLst>
              <a:ext uri="{FF2B5EF4-FFF2-40B4-BE49-F238E27FC236}">
                <a16:creationId xmlns:a16="http://schemas.microsoft.com/office/drawing/2014/main" id="{A75176E0-462D-4CB9-94E0-C75183B53C4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D88E737-74B9-494C-BE4E-AFB439612BA1}"/>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74484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96F9F-83C1-4575-A622-3A811E00B45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3E5521A-57F5-483F-8C96-3F71AB1D7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88E8419-0089-4EB6-AF8D-BBC12672A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D853C67-AFAB-4B8A-88F0-83BE08041944}"/>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6" name="Fußzeilenplatzhalter 5">
            <a:extLst>
              <a:ext uri="{FF2B5EF4-FFF2-40B4-BE49-F238E27FC236}">
                <a16:creationId xmlns:a16="http://schemas.microsoft.com/office/drawing/2014/main" id="{ED857651-F6FB-43E5-A51C-B82D7D8E8D1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67BB1EE-A33F-4616-8D06-27C8440A9599}"/>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1037656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AA4D4-1D20-4833-8981-2217CCC8BEE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160F2F1-2561-40FB-8505-6F5224FE6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7A0E9EA-7532-47D5-8A3F-599AB21C2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50724C9-5766-4E5E-9D69-92E05F549EF1}"/>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6" name="Fußzeilenplatzhalter 5">
            <a:extLst>
              <a:ext uri="{FF2B5EF4-FFF2-40B4-BE49-F238E27FC236}">
                <a16:creationId xmlns:a16="http://schemas.microsoft.com/office/drawing/2014/main" id="{103AFAE3-66EC-4B8D-8AD6-04921E48D41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1C34B55-4A52-4A9B-979C-30CE9CBDFDD3}"/>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165970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A8A65-31F6-4C6A-BD88-2B401E49749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B0EF99B-B9A3-4276-86D3-1BAE0FD9972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EF3FE85-A9D1-4C3F-B0EA-CB43E4011C6A}"/>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5" name="Fußzeilenplatzhalter 4">
            <a:extLst>
              <a:ext uri="{FF2B5EF4-FFF2-40B4-BE49-F238E27FC236}">
                <a16:creationId xmlns:a16="http://schemas.microsoft.com/office/drawing/2014/main" id="{7D8D2DB6-EF6E-4C63-BE08-00D83CA627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CE77F31-7FE2-4DBC-B0C0-7B3282EBED8D}"/>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468042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CCF418A-4B00-42BF-8557-1945CD2F756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6F4B728-643F-45B4-AD02-6A989F425F2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418A7EA-077A-4288-9748-1F41F314CDC9}"/>
              </a:ext>
            </a:extLst>
          </p:cNvPr>
          <p:cNvSpPr>
            <a:spLocks noGrp="1"/>
          </p:cNvSpPr>
          <p:nvPr>
            <p:ph type="dt" sz="half" idx="10"/>
          </p:nvPr>
        </p:nvSpPr>
        <p:spPr/>
        <p:txBody>
          <a:bodyPr/>
          <a:lstStyle/>
          <a:p>
            <a:fld id="{8E4828D1-3AB6-416A-B808-5B0BDBA2C9C9}" type="datetimeFigureOut">
              <a:rPr lang="de-DE" smtClean="0"/>
              <a:t>18.09.2025</a:t>
            </a:fld>
            <a:endParaRPr lang="de-DE"/>
          </a:p>
        </p:txBody>
      </p:sp>
      <p:sp>
        <p:nvSpPr>
          <p:cNvPr id="5" name="Fußzeilenplatzhalter 4">
            <a:extLst>
              <a:ext uri="{FF2B5EF4-FFF2-40B4-BE49-F238E27FC236}">
                <a16:creationId xmlns:a16="http://schemas.microsoft.com/office/drawing/2014/main" id="{CF52EED6-5553-42C4-B58C-14171ACBDE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19285E8-5145-4EA6-9A23-448460530BB9}"/>
              </a:ext>
            </a:extLst>
          </p:cNvPr>
          <p:cNvSpPr>
            <a:spLocks noGrp="1"/>
          </p:cNvSpPr>
          <p:nvPr>
            <p:ph type="sldNum" sz="quarter" idx="12"/>
          </p:nvPr>
        </p:nvSpPr>
        <p:spPr/>
        <p:txBody>
          <a:bodyPr/>
          <a:lstStyle/>
          <a:p>
            <a:fld id="{A22D2A3E-E426-4815-B2ED-41045E35DD76}" type="slidenum">
              <a:rPr lang="de-DE" smtClean="0"/>
              <a:t>‹#›</a:t>
            </a:fld>
            <a:endParaRPr lang="de-DE"/>
          </a:p>
        </p:txBody>
      </p:sp>
    </p:spTree>
    <p:extLst>
      <p:ext uri="{BB962C8B-B14F-4D97-AF65-F5344CB8AC3E}">
        <p14:creationId xmlns:p14="http://schemas.microsoft.com/office/powerpoint/2010/main" val="682109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683D0-CB4D-2D2C-1540-C207233938C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1812A2A-5F04-1E8D-8E30-49C9D2679B5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7F3E3B7-5ABE-5E94-06D5-F0F736E747F0}"/>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5" name="Fußzeilenplatzhalter 4">
            <a:extLst>
              <a:ext uri="{FF2B5EF4-FFF2-40B4-BE49-F238E27FC236}">
                <a16:creationId xmlns:a16="http://schemas.microsoft.com/office/drawing/2014/main" id="{550E7230-9BDE-3D97-24E8-86D2F555B03D}"/>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D8FBB07D-9390-B2D7-05FD-5532707935AD}"/>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526635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8D359-398A-5B7C-6C34-4AAF3668247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B54E64D-9C7C-A0E0-BC70-22B71B30C23A}"/>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C5509-342E-18C4-5D36-77FA7FA67BFB}"/>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5" name="Fußzeilenplatzhalter 4">
            <a:extLst>
              <a:ext uri="{FF2B5EF4-FFF2-40B4-BE49-F238E27FC236}">
                <a16:creationId xmlns:a16="http://schemas.microsoft.com/office/drawing/2014/main" id="{B835FE39-D5C7-6CF8-8479-77E01A6F37C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F6E89811-F587-578B-E33C-171961B28448}"/>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2694945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65CB8-083A-B36C-FEFE-E6195C9AB96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580D909-B6EE-D4FF-911A-0AE20454642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276C3D7-3262-AFD0-96AA-E026EDB34979}"/>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5" name="Fußzeilenplatzhalter 4">
            <a:extLst>
              <a:ext uri="{FF2B5EF4-FFF2-40B4-BE49-F238E27FC236}">
                <a16:creationId xmlns:a16="http://schemas.microsoft.com/office/drawing/2014/main" id="{7C1E9B61-ECEF-0AE9-F126-CCDE723CDA1D}"/>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CBB9F579-4984-23FC-07B3-B6B3D6190011}"/>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719153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87DC3-090C-6E7A-9A58-A1A4B739925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909F33C-0C80-BD18-DF25-EFF66DD2B1D8}"/>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C419214-1454-778F-BF2D-6168028C5D1D}"/>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4B730E3-CA1D-9693-4090-060EA4E0C574}"/>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6" name="Fußzeilenplatzhalter 5">
            <a:extLst>
              <a:ext uri="{FF2B5EF4-FFF2-40B4-BE49-F238E27FC236}">
                <a16:creationId xmlns:a16="http://schemas.microsoft.com/office/drawing/2014/main" id="{888D992A-66F2-A1FA-210A-EB10AB49B95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3FB3469E-055D-236E-95CF-6E64AE07DF08}"/>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2145023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E12B2-809A-DCAF-C0FB-11F17FA2133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5C1CE0E-40EA-EA79-B7B2-25F797C3B7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5AEC14E-5AFF-F2BB-F9E2-00E34B9772B3}"/>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2FCE9AE-9B96-CDAB-1527-EB31B01BCD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26CC560-6327-363B-291E-83FFD44EBEAB}"/>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A6E3DD2-16E0-8820-AC60-BF680E27F0C2}"/>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8" name="Fußzeilenplatzhalter 7">
            <a:extLst>
              <a:ext uri="{FF2B5EF4-FFF2-40B4-BE49-F238E27FC236}">
                <a16:creationId xmlns:a16="http://schemas.microsoft.com/office/drawing/2014/main" id="{F6A95A3B-1FA0-CBCE-5E95-DD0CD20267E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1F48B67A-2095-86A1-F1EB-D559FF69A94B}"/>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37645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B1692-B2B2-4EE6-8847-AEEA8C23389E}"/>
              </a:ext>
            </a:extLst>
          </p:cNvPr>
          <p:cNvSpPr>
            <a:spLocks noGrp="1"/>
          </p:cNvSpPr>
          <p:nvPr>
            <p:ph type="title" hasCustomPrompt="1"/>
          </p:nvPr>
        </p:nvSpPr>
        <p:spPr>
          <a:xfrm>
            <a:off x="360000" y="180000"/>
            <a:ext cx="11520000" cy="1152000"/>
          </a:xfrm>
        </p:spPr>
        <p:txBody>
          <a:bodyPr>
            <a:normAutofit/>
          </a:bodyPr>
          <a:lstStyle>
            <a:lvl1pPr algn="ctr">
              <a:defRPr sz="3600" b="1" i="0" baseline="0">
                <a:solidFill>
                  <a:srgbClr val="2695D2"/>
                </a:solidFill>
                <a:latin typeface="Raleway" panose="020B0003030101060003"/>
              </a:defRPr>
            </a:lvl1pPr>
          </a:lstStyle>
          <a:p>
            <a:r>
              <a:rPr lang="en-GB" noProof="0" dirty="0"/>
              <a:t>Title of content slide (left or centred)</a:t>
            </a:r>
          </a:p>
        </p:txBody>
      </p:sp>
      <p:pic>
        <p:nvPicPr>
          <p:cNvPr id="6" name="Grafik 5">
            <a:extLst>
              <a:ext uri="{FF2B5EF4-FFF2-40B4-BE49-F238E27FC236}">
                <a16:creationId xmlns:a16="http://schemas.microsoft.com/office/drawing/2014/main" id="{0C1B5CE2-D2A1-45E4-A659-9CB033995F7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6404" t="8742" r="27542" b="31310"/>
          <a:stretch/>
        </p:blipFill>
        <p:spPr>
          <a:xfrm>
            <a:off x="355007" y="6157347"/>
            <a:ext cx="494015" cy="520653"/>
          </a:xfrm>
          <a:prstGeom prst="rect">
            <a:avLst/>
          </a:prstGeom>
        </p:spPr>
      </p:pic>
    </p:spTree>
    <p:extLst>
      <p:ext uri="{BB962C8B-B14F-4D97-AF65-F5344CB8AC3E}">
        <p14:creationId xmlns:p14="http://schemas.microsoft.com/office/powerpoint/2010/main" val="3433648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8756C-6030-24D4-1A17-8F075C3AA82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2325424-6D7A-A0F6-9F79-5BEADB38C142}"/>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4" name="Fußzeilenplatzhalter 3">
            <a:extLst>
              <a:ext uri="{FF2B5EF4-FFF2-40B4-BE49-F238E27FC236}">
                <a16:creationId xmlns:a16="http://schemas.microsoft.com/office/drawing/2014/main" id="{C51FC914-4C59-9769-BB3F-B923C5F3E70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15632FD3-7F48-9E09-B775-83B8069EBCB0}"/>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19119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542FC4-FCFC-9F35-A725-2EFF7AFDF297}"/>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3" name="Fußzeilenplatzhalter 2">
            <a:extLst>
              <a:ext uri="{FF2B5EF4-FFF2-40B4-BE49-F238E27FC236}">
                <a16:creationId xmlns:a16="http://schemas.microsoft.com/office/drawing/2014/main" id="{ADCA33FA-9CCF-EE52-0E03-49681C37A77D}"/>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FCDB41FA-2438-F2AC-AA21-A1B227574B5B}"/>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180553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756AA-3EA2-11CA-845F-B62032DFFC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3DFE8BD-2309-6580-EBF7-528C8B386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ED8CD18-A7AE-DDD9-0BB5-AE5A8EE31A2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51A2D3-05EC-87B0-F5CD-167593CE99F4}"/>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6" name="Fußzeilenplatzhalter 5">
            <a:extLst>
              <a:ext uri="{FF2B5EF4-FFF2-40B4-BE49-F238E27FC236}">
                <a16:creationId xmlns:a16="http://schemas.microsoft.com/office/drawing/2014/main" id="{48124ADF-58AA-5113-1B01-5C5B507BFB2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1C2E3D50-479B-AE6E-AF4C-B7A789EA66FF}"/>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2095257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76A2B-8E13-ED57-C24B-37A1EB9BEFA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BBB85F5-400A-3CC6-C3F7-AA602884C6D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08D83D5-44AD-279B-5216-D4BC7146C7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44EEB37-5BB2-423C-C428-E6A6270879E9}"/>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6" name="Fußzeilenplatzhalter 5">
            <a:extLst>
              <a:ext uri="{FF2B5EF4-FFF2-40B4-BE49-F238E27FC236}">
                <a16:creationId xmlns:a16="http://schemas.microsoft.com/office/drawing/2014/main" id="{75D3527F-89C8-A59B-4050-B443F7827ED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244868E9-E26C-DA4C-48FC-73178627E032}"/>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3554037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1D7D8-6140-03AB-6B51-E2D8F094A20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408307B-A454-4AFC-765A-F26CF4715CF9}"/>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8CB0BD-0231-29D6-4842-A70C40E4929E}"/>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5" name="Fußzeilenplatzhalter 4">
            <a:extLst>
              <a:ext uri="{FF2B5EF4-FFF2-40B4-BE49-F238E27FC236}">
                <a16:creationId xmlns:a16="http://schemas.microsoft.com/office/drawing/2014/main" id="{E449605F-2616-E329-613E-6692E659F73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7EDFF5A8-3554-922A-DEE6-8EDF09F35969}"/>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1305742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7A73CAC-6BDD-B1C5-8A2D-E7909FA8AC2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07C448F-0771-E0E4-6EE4-E79DD7B8AA52}"/>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2A83923-94A1-78A0-C650-731CB024F9AA}"/>
              </a:ext>
            </a:extLst>
          </p:cNvPr>
          <p:cNvSpPr>
            <a:spLocks noGrp="1"/>
          </p:cNvSpPr>
          <p:nvPr>
            <p:ph type="dt" sz="half" idx="10"/>
          </p:nvPr>
        </p:nvSpPr>
        <p:spPr>
          <a:xfrm>
            <a:off x="838200" y="6356350"/>
            <a:ext cx="2743200" cy="365125"/>
          </a:xfrm>
          <a:prstGeom prst="rect">
            <a:avLst/>
          </a:prstGeom>
        </p:spPr>
        <p:txBody>
          <a:bodyPr/>
          <a:lstStyle/>
          <a:p>
            <a:fld id="{4AAFD995-DA5A-1640-97C7-D722CAB64DC4}" type="datetimeFigureOut">
              <a:rPr lang="de-DE" smtClean="0"/>
              <a:t>18.09.2025</a:t>
            </a:fld>
            <a:endParaRPr lang="de-DE"/>
          </a:p>
        </p:txBody>
      </p:sp>
      <p:sp>
        <p:nvSpPr>
          <p:cNvPr id="5" name="Fußzeilenplatzhalter 4">
            <a:extLst>
              <a:ext uri="{FF2B5EF4-FFF2-40B4-BE49-F238E27FC236}">
                <a16:creationId xmlns:a16="http://schemas.microsoft.com/office/drawing/2014/main" id="{9FDDC93B-4107-54D9-09C4-DE63DE6DA29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D1231039-0A31-CCFD-40E3-7ABC59EF9C9B}"/>
              </a:ext>
            </a:extLst>
          </p:cNvPr>
          <p:cNvSpPr>
            <a:spLocks noGrp="1"/>
          </p:cNvSpPr>
          <p:nvPr>
            <p:ph type="sldNum" sz="quarter" idx="12"/>
          </p:nvPr>
        </p:nvSpPr>
        <p:spPr>
          <a:xfrm>
            <a:off x="8610600" y="6356350"/>
            <a:ext cx="2743200" cy="365125"/>
          </a:xfrm>
          <a:prstGeom prst="rect">
            <a:avLst/>
          </a:prstGeom>
        </p:spPr>
        <p:txBody>
          <a:bodyPr/>
          <a:lstStyle/>
          <a:p>
            <a:fld id="{D0B0586D-E368-454B-8206-5AD691990AEA}" type="slidenum">
              <a:rPr lang="de-DE" smtClean="0"/>
              <a:t>‹#›</a:t>
            </a:fld>
            <a:endParaRPr lang="de-DE"/>
          </a:p>
        </p:txBody>
      </p:sp>
    </p:spTree>
    <p:extLst>
      <p:ext uri="{BB962C8B-B14F-4D97-AF65-F5344CB8AC3E}">
        <p14:creationId xmlns:p14="http://schemas.microsoft.com/office/powerpoint/2010/main" val="3071532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B8834-F455-485A-9EC2-1F94DEEA3F7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D2B6B29-0F40-40DA-8EB3-021D0DD18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1146124-841C-415D-9033-E807D5F4E3EA}"/>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5" name="Fußzeilenplatzhalter 4">
            <a:extLst>
              <a:ext uri="{FF2B5EF4-FFF2-40B4-BE49-F238E27FC236}">
                <a16:creationId xmlns:a16="http://schemas.microsoft.com/office/drawing/2014/main" id="{8C8A098F-A73C-480A-8DA4-EA55FADBA2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40DF9EE-2E9B-4EE6-8C1E-5A95CB382587}"/>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1387210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8847C-BC48-40B0-B649-FACD0E9E3C6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F4D95FC-DE27-47CF-9871-0AA07199A03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A0520F-22E4-478C-AF33-10F4CEB47596}"/>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5" name="Fußzeilenplatzhalter 4">
            <a:extLst>
              <a:ext uri="{FF2B5EF4-FFF2-40B4-BE49-F238E27FC236}">
                <a16:creationId xmlns:a16="http://schemas.microsoft.com/office/drawing/2014/main" id="{5C872A00-49B1-4EDF-AEDF-B9CB724A95E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53319B0-ED8F-4440-8A0F-449AE0C711D8}"/>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3680923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520AB-4995-46F7-896D-D3E5CBB50FB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E40071B-26A8-471D-865D-9BAC9B5510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7CB689F-F403-405D-BC7B-EB5EDB5A7549}"/>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5" name="Fußzeilenplatzhalter 4">
            <a:extLst>
              <a:ext uri="{FF2B5EF4-FFF2-40B4-BE49-F238E27FC236}">
                <a16:creationId xmlns:a16="http://schemas.microsoft.com/office/drawing/2014/main" id="{193231DB-846D-44CB-9E7C-D271ED644D9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124512-F7A2-4DE4-9364-4B4545FCA172}"/>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726995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F5BEA-C885-4097-B5BA-4379A019BFD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4DFDC9D-79CD-4E12-91CB-F1CDFB014F3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0CCB7B6-3514-4074-9DF2-203999A29A2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0B3F01-9712-498F-BB8A-B3C2E340D7C5}"/>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6" name="Fußzeilenplatzhalter 5">
            <a:extLst>
              <a:ext uri="{FF2B5EF4-FFF2-40B4-BE49-F238E27FC236}">
                <a16:creationId xmlns:a16="http://schemas.microsoft.com/office/drawing/2014/main" id="{94825C7D-20FA-4583-9070-0B43B93D86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85153E4-9AE9-47FF-95E0-39E593895BEB}"/>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595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41FF4-935D-3B4B-8D91-538B867E9B7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54E05B4-9138-354B-BB0F-E58BB37A7FE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10D4D2D-FCFB-C04F-9410-D4A7DD7CAFE5}"/>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5" name="Fußzeilenplatzhalter 4">
            <a:extLst>
              <a:ext uri="{FF2B5EF4-FFF2-40B4-BE49-F238E27FC236}">
                <a16:creationId xmlns:a16="http://schemas.microsoft.com/office/drawing/2014/main" id="{02881D61-EA66-A04B-938C-2DC0976F2A8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375C221-E94C-F940-9823-46B6B3DE139B}"/>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3158834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7B465-074D-4692-9F1D-6AB9AA4CE69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9618C14-26E2-4523-8561-A64ED1D46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CDF7724-0D32-4E8F-A7A4-36D9B371CCD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CDBF2CD-1D02-4FDC-9FE8-4E3B9CB09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BDC4F2F-D49F-438C-B5EE-2D16B134890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E151F10-58E6-441A-829E-4AD9D8CCBE98}"/>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8" name="Fußzeilenplatzhalter 7">
            <a:extLst>
              <a:ext uri="{FF2B5EF4-FFF2-40B4-BE49-F238E27FC236}">
                <a16:creationId xmlns:a16="http://schemas.microsoft.com/office/drawing/2014/main" id="{19EA7345-C532-452F-9AD4-0441FDC76D4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C9C0796-86D7-4881-BF92-C55549151A5C}"/>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3419991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025B2-B423-4CA1-8202-F6543AA3800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BDDE5E1-AE88-4D02-B02E-A5BD118B8497}"/>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4" name="Fußzeilenplatzhalter 3">
            <a:extLst>
              <a:ext uri="{FF2B5EF4-FFF2-40B4-BE49-F238E27FC236}">
                <a16:creationId xmlns:a16="http://schemas.microsoft.com/office/drawing/2014/main" id="{94B713AD-7A00-4D8E-8EEC-8EEF3E49DDE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133D68B-C7D3-4ED3-9F0C-7C3C3F6927BB}"/>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954564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EFEADA-3156-4FF8-9D08-2E91513D1B47}"/>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3" name="Fußzeilenplatzhalter 2">
            <a:extLst>
              <a:ext uri="{FF2B5EF4-FFF2-40B4-BE49-F238E27FC236}">
                <a16:creationId xmlns:a16="http://schemas.microsoft.com/office/drawing/2014/main" id="{9B391A71-C0A5-4F6B-946C-4C6524AE6D4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3AADFEC-F5EF-4A04-8E94-AC185A423B7A}"/>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2848551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38C35-A77A-4B7F-B6B6-41CF6755909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249886C-5067-4ABF-90E7-49D0CA74B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B89A25A-BFA0-40A4-8EEA-97C47721C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2A664E6-FE82-4F39-A035-AC5B91B9DC30}"/>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6" name="Fußzeilenplatzhalter 5">
            <a:extLst>
              <a:ext uri="{FF2B5EF4-FFF2-40B4-BE49-F238E27FC236}">
                <a16:creationId xmlns:a16="http://schemas.microsoft.com/office/drawing/2014/main" id="{4D5846CD-D93D-4644-85D6-47387EF2902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5F2EA70-B67A-4315-9026-61C5B027DB96}"/>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3300412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5D733-5525-4E08-AF69-059FEBC1BFA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1C7A9B1-8AE9-40A5-8198-0794794CC8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F5CF7E-CC5F-4BCD-BBD6-9502DD8D6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7E9942-FBE0-4E0E-91C9-4E0BA9F430D2}"/>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6" name="Fußzeilenplatzhalter 5">
            <a:extLst>
              <a:ext uri="{FF2B5EF4-FFF2-40B4-BE49-F238E27FC236}">
                <a16:creationId xmlns:a16="http://schemas.microsoft.com/office/drawing/2014/main" id="{6C846339-26F6-4988-8EE6-7269783340A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DF427FB-91F3-430E-86FB-97B902BC568E}"/>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3800020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D00AE-46A6-4D2C-8F32-4DB31D6C8EB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D3FC65C-2A2C-4948-A171-C4158C3DC2A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8F9890-4CC6-4A75-B3E5-E45C36A5349B}"/>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5" name="Fußzeilenplatzhalter 4">
            <a:extLst>
              <a:ext uri="{FF2B5EF4-FFF2-40B4-BE49-F238E27FC236}">
                <a16:creationId xmlns:a16="http://schemas.microsoft.com/office/drawing/2014/main" id="{6C2A6438-7CCF-4A2B-9F98-575103799F9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39F952-B3F5-4925-B6D8-49E5E22E77A3}"/>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4281674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5FA7B5D-322A-4242-B09D-14D4F981107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DCF7A1C-D289-47CE-8F9C-02D914E9E32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188FB5-B57E-449C-9715-15795FCD87D4}"/>
              </a:ext>
            </a:extLst>
          </p:cNvPr>
          <p:cNvSpPr>
            <a:spLocks noGrp="1"/>
          </p:cNvSpPr>
          <p:nvPr>
            <p:ph type="dt" sz="half" idx="10"/>
          </p:nvPr>
        </p:nvSpPr>
        <p:spPr/>
        <p:txBody>
          <a:bodyPr/>
          <a:lstStyle/>
          <a:p>
            <a:fld id="{B6ADCCC9-897F-4844-9933-EF6FCA1B77C8}" type="datetimeFigureOut">
              <a:rPr lang="de-DE" smtClean="0"/>
              <a:t>18.09.2025</a:t>
            </a:fld>
            <a:endParaRPr lang="de-DE"/>
          </a:p>
        </p:txBody>
      </p:sp>
      <p:sp>
        <p:nvSpPr>
          <p:cNvPr id="5" name="Fußzeilenplatzhalter 4">
            <a:extLst>
              <a:ext uri="{FF2B5EF4-FFF2-40B4-BE49-F238E27FC236}">
                <a16:creationId xmlns:a16="http://schemas.microsoft.com/office/drawing/2014/main" id="{DBE5F813-BD36-4DAB-BD2A-AAF91D79BD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A9F615-8AD9-4541-8B1C-7E066D220C84}"/>
              </a:ext>
            </a:extLst>
          </p:cNvPr>
          <p:cNvSpPr>
            <a:spLocks noGrp="1"/>
          </p:cNvSpPr>
          <p:nvPr>
            <p:ph type="sldNum" sz="quarter" idx="12"/>
          </p:nvPr>
        </p:nvSpPr>
        <p:spPr/>
        <p:txBody>
          <a:bodyPr/>
          <a:lstStyle/>
          <a:p>
            <a:fld id="{88FAF629-3681-4CDB-95FB-CEF818AEC556}" type="slidenum">
              <a:rPr lang="de-DE" smtClean="0"/>
              <a:t>‹#›</a:t>
            </a:fld>
            <a:endParaRPr lang="de-DE"/>
          </a:p>
        </p:txBody>
      </p:sp>
    </p:spTree>
    <p:extLst>
      <p:ext uri="{BB962C8B-B14F-4D97-AF65-F5344CB8AC3E}">
        <p14:creationId xmlns:p14="http://schemas.microsoft.com/office/powerpoint/2010/main" val="2503664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enutzerdefiniertes Layout">
    <p:bg>
      <p:bgPr>
        <a:solidFill>
          <a:srgbClr val="2695D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B1692-B2B2-4EE6-8847-AEEA8C23389E}"/>
              </a:ext>
            </a:extLst>
          </p:cNvPr>
          <p:cNvSpPr>
            <a:spLocks noGrp="1"/>
          </p:cNvSpPr>
          <p:nvPr>
            <p:ph type="title" hasCustomPrompt="1"/>
          </p:nvPr>
        </p:nvSpPr>
        <p:spPr>
          <a:xfrm>
            <a:off x="360000" y="180000"/>
            <a:ext cx="11520000" cy="1152000"/>
          </a:xfrm>
        </p:spPr>
        <p:txBody>
          <a:bodyPr>
            <a:normAutofit/>
          </a:bodyPr>
          <a:lstStyle>
            <a:lvl1pPr algn="ctr">
              <a:lnSpc>
                <a:spcPct val="100000"/>
              </a:lnSpc>
              <a:defRPr sz="3600" b="1" i="0" baseline="0">
                <a:solidFill>
                  <a:schemeClr val="bg1"/>
                </a:solidFill>
                <a:latin typeface="Raleway" pitchFamily="2" charset="77"/>
              </a:defRPr>
            </a:lvl1pPr>
          </a:lstStyle>
          <a:p>
            <a:r>
              <a:rPr lang="en-GB" noProof="0" dirty="0"/>
              <a:t>Title of closing slide</a:t>
            </a:r>
          </a:p>
        </p:txBody>
      </p:sp>
      <p:pic>
        <p:nvPicPr>
          <p:cNvPr id="5" name="Grafik 4">
            <a:extLst>
              <a:ext uri="{FF2B5EF4-FFF2-40B4-BE49-F238E27FC236}">
                <a16:creationId xmlns:a16="http://schemas.microsoft.com/office/drawing/2014/main" id="{B44F56E3-9EAD-4A53-AB27-8D16FDF443A8}"/>
              </a:ext>
            </a:extLst>
          </p:cNvPr>
          <p:cNvPicPr>
            <a:picLocks noChangeAspect="1"/>
          </p:cNvPicPr>
          <p:nvPr userDrawn="1"/>
        </p:nvPicPr>
        <p:blipFill>
          <a:blip r:embed="rId2"/>
          <a:stretch>
            <a:fillRect/>
          </a:stretch>
        </p:blipFill>
        <p:spPr>
          <a:xfrm>
            <a:off x="360000" y="6154681"/>
            <a:ext cx="493200" cy="523319"/>
          </a:xfrm>
          <a:prstGeom prst="rect">
            <a:avLst/>
          </a:prstGeom>
        </p:spPr>
      </p:pic>
    </p:spTree>
    <p:extLst>
      <p:ext uri="{BB962C8B-B14F-4D97-AF65-F5344CB8AC3E}">
        <p14:creationId xmlns:p14="http://schemas.microsoft.com/office/powerpoint/2010/main" val="252890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D66EE-E7FB-DA46-9C27-FFD0BC86CE8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FA9EDE6-2FBB-B34C-A1AD-D9D8397DB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0A27DED-2351-4A4F-9527-F97E9910F9A6}"/>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5" name="Fußzeilenplatzhalter 4">
            <a:extLst>
              <a:ext uri="{FF2B5EF4-FFF2-40B4-BE49-F238E27FC236}">
                <a16:creationId xmlns:a16="http://schemas.microsoft.com/office/drawing/2014/main" id="{50A11434-252C-B747-9FC7-F1966EDCCF3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91D79CD-85F6-4340-9E93-988C10457965}"/>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104235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B2BB8-EC4C-5042-85D6-AB6E40028F4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A387C10-CF6C-3341-9FA0-B222F95102F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8F2AA69-7707-924E-94D2-98EBEB90DE0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ADA5C3D-8875-DB45-8151-B6133E75A734}"/>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6" name="Fußzeilenplatzhalter 5">
            <a:extLst>
              <a:ext uri="{FF2B5EF4-FFF2-40B4-BE49-F238E27FC236}">
                <a16:creationId xmlns:a16="http://schemas.microsoft.com/office/drawing/2014/main" id="{2AC65BB9-D54E-5544-BA2B-CDE8E7C2EC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56BB1F3-BA67-6341-83D5-DC751B0BD6B0}"/>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327032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3F397-835E-8D45-A981-0AC78FF49B3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1428D0E-2179-5243-AEA2-127AA61CA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07D45DF-10A0-FB4D-A2C6-0A4B7D0D1AC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A657008-83C4-0145-BA55-6E6B5EE86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2671356-54CB-B742-9379-E956A21D818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2867D6E-2DDC-C541-AE21-9332071D1593}"/>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8" name="Fußzeilenplatzhalter 7">
            <a:extLst>
              <a:ext uri="{FF2B5EF4-FFF2-40B4-BE49-F238E27FC236}">
                <a16:creationId xmlns:a16="http://schemas.microsoft.com/office/drawing/2014/main" id="{AE4ECB02-8630-D445-853C-6861E826E81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240517F-45C8-1946-A0DD-6D798080D4DE}"/>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245690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8FD5B-0A75-CE42-9C7E-4ABBD4F9B81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1D79DB2-8569-C54F-BD10-44F52C5F982F}"/>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4" name="Fußzeilenplatzhalter 3">
            <a:extLst>
              <a:ext uri="{FF2B5EF4-FFF2-40B4-BE49-F238E27FC236}">
                <a16:creationId xmlns:a16="http://schemas.microsoft.com/office/drawing/2014/main" id="{CACDCF18-3B50-5F46-AE45-3E7692CE53A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4B9A36F-F51C-7646-9656-1EAE02FCD363}"/>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195643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5B95917-3F30-9C48-B1BE-A0B9861485C2}"/>
              </a:ext>
            </a:extLst>
          </p:cNvPr>
          <p:cNvSpPr>
            <a:spLocks noGrp="1"/>
          </p:cNvSpPr>
          <p:nvPr>
            <p:ph type="dt" sz="half" idx="10"/>
          </p:nvPr>
        </p:nvSpPr>
        <p:spPr/>
        <p:txBody>
          <a:bodyPr/>
          <a:lstStyle/>
          <a:p>
            <a:fld id="{BE4CCA36-81CB-294C-9DEF-271AB1CD00BE}" type="datetimeFigureOut">
              <a:rPr lang="de-DE" smtClean="0"/>
              <a:t>18.09.2025</a:t>
            </a:fld>
            <a:endParaRPr lang="de-DE"/>
          </a:p>
        </p:txBody>
      </p:sp>
      <p:sp>
        <p:nvSpPr>
          <p:cNvPr id="3" name="Fußzeilenplatzhalter 2">
            <a:extLst>
              <a:ext uri="{FF2B5EF4-FFF2-40B4-BE49-F238E27FC236}">
                <a16:creationId xmlns:a16="http://schemas.microsoft.com/office/drawing/2014/main" id="{9B4C5493-DB37-DB4B-8808-F6666937183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B9A0721-4F99-E54D-ADAB-9F38D62ECB3C}"/>
              </a:ext>
            </a:extLst>
          </p:cNvPr>
          <p:cNvSpPr>
            <a:spLocks noGrp="1"/>
          </p:cNvSpPr>
          <p:nvPr>
            <p:ph type="sldNum" sz="quarter" idx="12"/>
          </p:nvPr>
        </p:nvSpPr>
        <p:spPr/>
        <p:txBody>
          <a:bodyPr/>
          <a:lstStyle/>
          <a:p>
            <a:fld id="{C277C7DC-44AB-DE4F-B151-3F395591918A}" type="slidenum">
              <a:rPr lang="de-DE" smtClean="0"/>
              <a:t>‹#›</a:t>
            </a:fld>
            <a:endParaRPr lang="de-DE"/>
          </a:p>
        </p:txBody>
      </p:sp>
    </p:spTree>
    <p:extLst>
      <p:ext uri="{BB962C8B-B14F-4D97-AF65-F5344CB8AC3E}">
        <p14:creationId xmlns:p14="http://schemas.microsoft.com/office/powerpoint/2010/main" val="401456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05A64-268A-C84D-BD41-B926C69EF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6FDD9C2-0DF1-AC4B-8FB1-35C4A67A0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544EF2-3D91-8E43-AAE3-B7F182D78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CCA36-81CB-294C-9DEF-271AB1CD00BE}" type="datetimeFigureOut">
              <a:rPr lang="de-DE" smtClean="0"/>
              <a:t>18.09.2025</a:t>
            </a:fld>
            <a:endParaRPr lang="de-DE"/>
          </a:p>
        </p:txBody>
      </p:sp>
      <p:sp>
        <p:nvSpPr>
          <p:cNvPr id="5" name="Fußzeilenplatzhalter 4">
            <a:extLst>
              <a:ext uri="{FF2B5EF4-FFF2-40B4-BE49-F238E27FC236}">
                <a16:creationId xmlns:a16="http://schemas.microsoft.com/office/drawing/2014/main" id="{F8836F07-EAA7-1147-95A3-CABFBBB5C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1BF9D85-582B-2641-9557-901AF4A1D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7C7DC-44AB-DE4F-B151-3F395591918A}" type="slidenum">
              <a:rPr lang="de-DE" smtClean="0"/>
              <a:t>‹#›</a:t>
            </a:fld>
            <a:endParaRPr lang="de-DE"/>
          </a:p>
        </p:txBody>
      </p:sp>
    </p:spTree>
    <p:extLst>
      <p:ext uri="{BB962C8B-B14F-4D97-AF65-F5344CB8AC3E}">
        <p14:creationId xmlns:p14="http://schemas.microsoft.com/office/powerpoint/2010/main" val="40218657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1AFFE38-8F34-453A-AEF7-77E85ACD89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A98A2C2-2744-4EEA-A6B5-0AC5375BF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73AD97E-228E-4EE5-902C-272FD0A08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828D1-3AB6-416A-B808-5B0BDBA2C9C9}" type="datetimeFigureOut">
              <a:rPr lang="de-DE" smtClean="0"/>
              <a:t>18.09.2025</a:t>
            </a:fld>
            <a:endParaRPr lang="de-DE"/>
          </a:p>
        </p:txBody>
      </p:sp>
      <p:sp>
        <p:nvSpPr>
          <p:cNvPr id="5" name="Fußzeilenplatzhalter 4">
            <a:extLst>
              <a:ext uri="{FF2B5EF4-FFF2-40B4-BE49-F238E27FC236}">
                <a16:creationId xmlns:a16="http://schemas.microsoft.com/office/drawing/2014/main" id="{A7A93336-8BF4-4300-AC5D-7AA6335B1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56B0856-3131-4286-BFD5-59AA8F849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D2A3E-E426-4815-B2ED-41045E35DD76}" type="slidenum">
              <a:rPr lang="de-DE" smtClean="0"/>
              <a:t>‹#›</a:t>
            </a:fld>
            <a:endParaRPr lang="de-DE"/>
          </a:p>
        </p:txBody>
      </p:sp>
    </p:spTree>
    <p:extLst>
      <p:ext uri="{BB962C8B-B14F-4D97-AF65-F5344CB8AC3E}">
        <p14:creationId xmlns:p14="http://schemas.microsoft.com/office/powerpoint/2010/main" val="15696943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695D2"/>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D0090DB-22BD-2A8E-CF49-9D13C8ABF7A3}"/>
              </a:ext>
            </a:extLst>
          </p:cNvPr>
          <p:cNvSpPr>
            <a:spLocks noGrp="1"/>
          </p:cNvSpPr>
          <p:nvPr>
            <p:ph type="title"/>
          </p:nvPr>
        </p:nvSpPr>
        <p:spPr>
          <a:xfrm>
            <a:off x="360000" y="180000"/>
            <a:ext cx="11520000" cy="1152000"/>
          </a:xfrm>
          <a:prstGeom prst="rect">
            <a:avLst/>
          </a:prstGeom>
        </p:spPr>
        <p:txBody>
          <a:bodyPr vert="horz" lIns="91440" tIns="45720" rIns="91440" bIns="45720" rtlCol="0" anchor="ctr">
            <a:normAutofit/>
          </a:bodyPr>
          <a:lstStyle/>
          <a:p>
            <a:r>
              <a:rPr lang="en-GB" noProof="0" dirty="0"/>
              <a:t>Title of closing slide</a:t>
            </a:r>
            <a:endParaRPr lang="de-DE" dirty="0"/>
          </a:p>
        </p:txBody>
      </p:sp>
      <p:pic>
        <p:nvPicPr>
          <p:cNvPr id="3" name="Grafik 2">
            <a:extLst>
              <a:ext uri="{FF2B5EF4-FFF2-40B4-BE49-F238E27FC236}">
                <a16:creationId xmlns:a16="http://schemas.microsoft.com/office/drawing/2014/main" id="{F434AD21-19EB-472F-B0A8-7B9D14FFDAC5}"/>
              </a:ext>
            </a:extLst>
          </p:cNvPr>
          <p:cNvPicPr>
            <a:picLocks noChangeAspect="1"/>
          </p:cNvPicPr>
          <p:nvPr userDrawn="1"/>
        </p:nvPicPr>
        <p:blipFill rotWithShape="1">
          <a:blip r:embed="rId13"/>
          <a:srcRect r="69651"/>
          <a:stretch/>
        </p:blipFill>
        <p:spPr>
          <a:xfrm>
            <a:off x="360000" y="5891870"/>
            <a:ext cx="713426" cy="786130"/>
          </a:xfrm>
          <a:prstGeom prst="rect">
            <a:avLst/>
          </a:prstGeom>
        </p:spPr>
      </p:pic>
    </p:spTree>
    <p:extLst>
      <p:ext uri="{BB962C8B-B14F-4D97-AF65-F5344CB8AC3E}">
        <p14:creationId xmlns:p14="http://schemas.microsoft.com/office/powerpoint/2010/main" val="27176821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lnSpc>
          <a:spcPct val="90000"/>
        </a:lnSpc>
        <a:spcBef>
          <a:spcPct val="0"/>
        </a:spcBef>
        <a:buNone/>
        <a:defRPr sz="3600" b="1" kern="1200" baseline="0">
          <a:solidFill>
            <a:schemeClr val="bg1"/>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CC5DC7F-920D-432B-BA5D-288B0E44F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409B2FC-2111-4071-BE1A-2EB086448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F628386-E00E-4F70-9669-5C3B300556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DCCC9-897F-4844-9933-EF6FCA1B77C8}" type="datetimeFigureOut">
              <a:rPr lang="de-DE" smtClean="0"/>
              <a:t>18.09.2025</a:t>
            </a:fld>
            <a:endParaRPr lang="de-DE"/>
          </a:p>
        </p:txBody>
      </p:sp>
      <p:sp>
        <p:nvSpPr>
          <p:cNvPr id="5" name="Fußzeilenplatzhalter 4">
            <a:extLst>
              <a:ext uri="{FF2B5EF4-FFF2-40B4-BE49-F238E27FC236}">
                <a16:creationId xmlns:a16="http://schemas.microsoft.com/office/drawing/2014/main" id="{83B1D28B-F112-427C-8902-BD93BB2FC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2C7B771-0569-452A-B5DC-937564B6B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AF629-3681-4CDB-95FB-CEF818AEC556}" type="slidenum">
              <a:rPr lang="de-DE" smtClean="0"/>
              <a:t>‹#›</a:t>
            </a:fld>
            <a:endParaRPr lang="de-DE"/>
          </a:p>
        </p:txBody>
      </p:sp>
    </p:spTree>
    <p:extLst>
      <p:ext uri="{BB962C8B-B14F-4D97-AF65-F5344CB8AC3E}">
        <p14:creationId xmlns:p14="http://schemas.microsoft.com/office/powerpoint/2010/main" val="20187389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0.emf"/><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41.emf"/><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D9A3C925-87CD-0BA5-ACDD-17CA49BE8D1B}"/>
              </a:ext>
            </a:extLst>
          </p:cNvPr>
          <p:cNvGraphicFramePr>
            <a:graphicFrameLocks noGrp="1"/>
          </p:cNvGraphicFramePr>
          <p:nvPr>
            <p:extLst>
              <p:ext uri="{D42A27DB-BD31-4B8C-83A1-F6EECF244321}">
                <p14:modId xmlns:p14="http://schemas.microsoft.com/office/powerpoint/2010/main" val="19388759"/>
              </p:ext>
            </p:extLst>
          </p:nvPr>
        </p:nvGraphicFramePr>
        <p:xfrm>
          <a:off x="360000" y="1656000"/>
          <a:ext cx="11466240" cy="4011840"/>
        </p:xfrm>
        <a:graphic>
          <a:graphicData uri="http://schemas.openxmlformats.org/drawingml/2006/table">
            <a:tbl>
              <a:tblPr firstRow="1" bandRow="1">
                <a:tableStyleId>{2D5ABB26-0587-4C30-8999-92F81FD0307C}</a:tableStyleId>
              </a:tblPr>
              <a:tblGrid>
                <a:gridCol w="11466240">
                  <a:extLst>
                    <a:ext uri="{9D8B030D-6E8A-4147-A177-3AD203B41FA5}">
                      <a16:colId xmlns:a16="http://schemas.microsoft.com/office/drawing/2014/main" val="1885038946"/>
                    </a:ext>
                  </a:extLst>
                </a:gridCol>
              </a:tblGrid>
              <a:tr h="576000">
                <a:tc>
                  <a:txBody>
                    <a:bodyPr/>
                    <a:lstStyle/>
                    <a:p>
                      <a:r>
                        <a:rPr lang="en-US" sz="4000" b="1" noProof="0" dirty="0">
                          <a:solidFill>
                            <a:schemeClr val="tx1"/>
                          </a:solidFill>
                          <a:latin typeface="Raleway" pitchFamily="2" charset="0"/>
                        </a:rPr>
                        <a:t>No time to lose? Changes in partnership prerequisites to childbearing across 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2703887"/>
                  </a:ext>
                </a:extLst>
              </a:tr>
              <a:tr h="360000">
                <a:tc>
                  <a:txBody>
                    <a:bodyPr/>
                    <a:lstStyle/>
                    <a:p>
                      <a:endParaRPr lang="en-GB" sz="600" noProof="0" dirty="0">
                        <a:solidFill>
                          <a:schemeClr val="tx1"/>
                        </a:solidFill>
                        <a:latin typeface="Raleway"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694171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solidFill>
                            <a:schemeClr val="tx1"/>
                          </a:solidFill>
                          <a:latin typeface="Raleway" pitchFamily="2" charset="0"/>
                        </a:rPr>
                        <a:t>Cristina Suero</a:t>
                      </a:r>
                      <a:endParaRPr lang="es-ES" sz="2800" noProof="0" dirty="0">
                        <a:solidFill>
                          <a:schemeClr val="tx1"/>
                        </a:solidFill>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noProof="0" dirty="0">
                          <a:solidFill>
                            <a:schemeClr val="tx1"/>
                          </a:solidFill>
                          <a:latin typeface="Raleway" pitchFamily="2" charset="0"/>
                        </a:rPr>
                        <a:t>Eva Beaujouan</a:t>
                      </a:r>
                      <a:endParaRPr lang="en-GB" sz="2800" noProof="0" dirty="0">
                        <a:solidFill>
                          <a:schemeClr val="tx1"/>
                        </a:solidFill>
                        <a:latin typeface="Raleway"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5684179"/>
                  </a:ext>
                </a:extLst>
              </a:tr>
              <a:tr h="360000">
                <a:tc>
                  <a:txBody>
                    <a:bodyPr/>
                    <a:lstStyle/>
                    <a:p>
                      <a:endParaRPr lang="en-GB" sz="600" noProof="0" dirty="0">
                        <a:solidFill>
                          <a:schemeClr val="tx1"/>
                        </a:solidFill>
                        <a:latin typeface="Raleway"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482546"/>
                  </a:ext>
                </a:extLst>
              </a:tr>
              <a:tr h="109963">
                <a:tc>
                  <a:txBody>
                    <a:bodyPr/>
                    <a:lstStyle/>
                    <a:p>
                      <a:r>
                        <a:rPr lang="en-GB" sz="2000" noProof="0" dirty="0">
                          <a:solidFill>
                            <a:schemeClr val="tx1"/>
                          </a:solidFill>
                          <a:latin typeface="Raleway" pitchFamily="2" charset="0"/>
                        </a:rPr>
                        <a:t>1 University of Vienna; </a:t>
                      </a:r>
                      <a:r>
                        <a:rPr lang="en-US" sz="2000" noProof="0" dirty="0">
                          <a:solidFill>
                            <a:schemeClr val="tx1"/>
                          </a:solidFill>
                          <a:latin typeface="Raleway" pitchFamily="2" charset="0"/>
                        </a:rPr>
                        <a:t>Wittgenstein Centre for Demography and Global Human Capital</a:t>
                      </a:r>
                    </a:p>
                    <a:p>
                      <a:r>
                        <a:rPr lang="en-US" sz="2000" noProof="0" dirty="0">
                          <a:solidFill>
                            <a:schemeClr val="tx1"/>
                          </a:solidFill>
                          <a:latin typeface="Raleway" pitchFamily="2" charset="0"/>
                        </a:rPr>
                        <a:t>(IIASA, </a:t>
                      </a:r>
                      <a:r>
                        <a:rPr lang="en-US" sz="2000" noProof="0" dirty="0" err="1">
                          <a:solidFill>
                            <a:schemeClr val="tx1"/>
                          </a:solidFill>
                          <a:latin typeface="Raleway" pitchFamily="2" charset="0"/>
                        </a:rPr>
                        <a:t>OeAW</a:t>
                      </a:r>
                      <a:r>
                        <a:rPr lang="en-US" sz="2000" noProof="0" dirty="0">
                          <a:solidFill>
                            <a:schemeClr val="tx1"/>
                          </a:solidFill>
                          <a:latin typeface="Raleway" pitchFamily="2" charset="0"/>
                        </a:rPr>
                        <a:t>, University of Vienna)</a:t>
                      </a:r>
                      <a:endParaRPr lang="en-GB" sz="2000" noProof="0" dirty="0">
                        <a:solidFill>
                          <a:schemeClr val="tx1"/>
                        </a:solidFill>
                        <a:latin typeface="Raleway"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6206429"/>
                  </a:ext>
                </a:extLst>
              </a:tr>
              <a:tr h="109963">
                <a:tc>
                  <a:txBody>
                    <a:bodyPr/>
                    <a:lstStyle/>
                    <a:p>
                      <a:endParaRPr lang="en-GB" sz="2000" noProof="0" dirty="0">
                        <a:solidFill>
                          <a:schemeClr val="tx1"/>
                        </a:solidFill>
                        <a:latin typeface="Raleway"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2514164"/>
                  </a:ext>
                </a:extLst>
              </a:tr>
              <a:tr h="109963">
                <a:tc>
                  <a:txBody>
                    <a:bodyPr/>
                    <a:lstStyle/>
                    <a:p>
                      <a:endParaRPr lang="en-GB" sz="2000" noProof="0" dirty="0">
                        <a:solidFill>
                          <a:schemeClr val="tx1"/>
                        </a:solidFill>
                        <a:latin typeface="Raleway"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603196"/>
                  </a:ext>
                </a:extLst>
              </a:tr>
            </a:tbl>
          </a:graphicData>
        </a:graphic>
      </p:graphicFrame>
      <p:graphicFrame>
        <p:nvGraphicFramePr>
          <p:cNvPr id="5" name="Tabelle 4">
            <a:extLst>
              <a:ext uri="{FF2B5EF4-FFF2-40B4-BE49-F238E27FC236}">
                <a16:creationId xmlns:a16="http://schemas.microsoft.com/office/drawing/2014/main" id="{CB82F1FB-56B4-C43F-0625-BE06ADC3B1C7}"/>
              </a:ext>
            </a:extLst>
          </p:cNvPr>
          <p:cNvGraphicFramePr>
            <a:graphicFrameLocks noGrp="1"/>
          </p:cNvGraphicFramePr>
          <p:nvPr>
            <p:extLst>
              <p:ext uri="{D42A27DB-BD31-4B8C-83A1-F6EECF244321}">
                <p14:modId xmlns:p14="http://schemas.microsoft.com/office/powerpoint/2010/main" val="932476261"/>
              </p:ext>
            </p:extLst>
          </p:nvPr>
        </p:nvGraphicFramePr>
        <p:xfrm>
          <a:off x="360000" y="5940000"/>
          <a:ext cx="11466240" cy="504000"/>
        </p:xfrm>
        <a:graphic>
          <a:graphicData uri="http://schemas.openxmlformats.org/drawingml/2006/table">
            <a:tbl>
              <a:tblPr firstRow="1" bandRow="1">
                <a:tableStyleId>{2D5ABB26-0587-4C30-8999-92F81FD0307C}</a:tableStyleId>
              </a:tblPr>
              <a:tblGrid>
                <a:gridCol w="11466240">
                  <a:extLst>
                    <a:ext uri="{9D8B030D-6E8A-4147-A177-3AD203B41FA5}">
                      <a16:colId xmlns:a16="http://schemas.microsoft.com/office/drawing/2014/main" val="1885038946"/>
                    </a:ext>
                  </a:extLst>
                </a:gridCol>
              </a:tblGrid>
              <a:tr h="252000">
                <a:tc>
                  <a:txBody>
                    <a:bodyPr/>
                    <a:lstStyle/>
                    <a:p>
                      <a:r>
                        <a:rPr lang="en-US" sz="1600" noProof="0" dirty="0">
                          <a:solidFill>
                            <a:schemeClr val="tx1"/>
                          </a:solidFill>
                          <a:latin typeface="Raleway" pitchFamily="2" charset="0"/>
                        </a:rPr>
                        <a:t>BIOSFER conference - "Fertility, Childlessness, and Reproductive Aging: Bio-social Perspectives"</a:t>
                      </a:r>
                      <a:endParaRPr lang="en-GB" sz="1600" noProof="0" dirty="0">
                        <a:solidFill>
                          <a:schemeClr val="tx1"/>
                        </a:solidFill>
                        <a:latin typeface="Raleway"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6977258"/>
                  </a:ext>
                </a:extLst>
              </a:tr>
              <a:tr h="252000">
                <a:tc>
                  <a:txBody>
                    <a:bodyPr/>
                    <a:lstStyle/>
                    <a:p>
                      <a:r>
                        <a:rPr lang="en-GB" sz="1600" noProof="0" dirty="0" err="1">
                          <a:solidFill>
                            <a:schemeClr val="tx1"/>
                          </a:solidFill>
                          <a:latin typeface="Raleway" pitchFamily="2" charset="0"/>
                        </a:rPr>
                        <a:t>Menaggio</a:t>
                      </a:r>
                      <a:r>
                        <a:rPr lang="en-GB" sz="1600" noProof="0" dirty="0">
                          <a:solidFill>
                            <a:schemeClr val="tx1"/>
                          </a:solidFill>
                          <a:latin typeface="Raleway" pitchFamily="2" charset="0"/>
                        </a:rPr>
                        <a:t>, September 15-17, 2025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7" name="TextBox 6">
            <a:extLst>
              <a:ext uri="{FF2B5EF4-FFF2-40B4-BE49-F238E27FC236}">
                <a16:creationId xmlns:a16="http://schemas.microsoft.com/office/drawing/2014/main" id="{F4AEE521-66FE-425B-9A19-8111A7C3E7A0}"/>
              </a:ext>
            </a:extLst>
          </p:cNvPr>
          <p:cNvSpPr txBox="1"/>
          <p:nvPr/>
        </p:nvSpPr>
        <p:spPr>
          <a:xfrm>
            <a:off x="2610354" y="3183379"/>
            <a:ext cx="952500" cy="338554"/>
          </a:xfrm>
          <a:prstGeom prst="rect">
            <a:avLst/>
          </a:prstGeom>
          <a:noFill/>
        </p:spPr>
        <p:txBody>
          <a:bodyPr wrap="square" rtlCol="0">
            <a:spAutoFit/>
          </a:bodyPr>
          <a:lstStyle/>
          <a:p>
            <a:r>
              <a:rPr lang="en-US" sz="1600" dirty="0">
                <a:latin typeface="Raleway" pitchFamily="2" charset="0"/>
              </a:rPr>
              <a:t>1</a:t>
            </a:r>
          </a:p>
        </p:txBody>
      </p:sp>
      <p:sp>
        <p:nvSpPr>
          <p:cNvPr id="9" name="TextBox 8">
            <a:extLst>
              <a:ext uri="{FF2B5EF4-FFF2-40B4-BE49-F238E27FC236}">
                <a16:creationId xmlns:a16="http://schemas.microsoft.com/office/drawing/2014/main" id="{95425DB7-E068-4248-A40A-E44965DCA7D7}"/>
              </a:ext>
            </a:extLst>
          </p:cNvPr>
          <p:cNvSpPr txBox="1"/>
          <p:nvPr/>
        </p:nvSpPr>
        <p:spPr>
          <a:xfrm>
            <a:off x="2764355" y="3530070"/>
            <a:ext cx="352425" cy="338554"/>
          </a:xfrm>
          <a:prstGeom prst="rect">
            <a:avLst/>
          </a:prstGeom>
          <a:noFill/>
        </p:spPr>
        <p:txBody>
          <a:bodyPr wrap="square" rtlCol="0">
            <a:spAutoFit/>
          </a:bodyPr>
          <a:lstStyle/>
          <a:p>
            <a:r>
              <a:rPr lang="es-ES" sz="1600" dirty="0">
                <a:latin typeface="Raleway" pitchFamily="2" charset="0"/>
              </a:rPr>
              <a:t>1</a:t>
            </a:r>
            <a:endParaRPr lang="en-US" sz="1600" dirty="0">
              <a:latin typeface="Raleway" pitchFamily="2" charset="0"/>
            </a:endParaRPr>
          </a:p>
        </p:txBody>
      </p:sp>
    </p:spTree>
    <p:extLst>
      <p:ext uri="{BB962C8B-B14F-4D97-AF65-F5344CB8AC3E}">
        <p14:creationId xmlns:p14="http://schemas.microsoft.com/office/powerpoint/2010/main" val="244292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FDB5F-67FE-3747-0221-DAD214A56103}"/>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98CA79C5-4741-4802-BB4B-92352612C3D5}"/>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10</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5" name="Titel 3">
            <a:extLst>
              <a:ext uri="{FF2B5EF4-FFF2-40B4-BE49-F238E27FC236}">
                <a16:creationId xmlns:a16="http://schemas.microsoft.com/office/drawing/2014/main" id="{91D70E5B-D241-F989-0104-22022C6572C2}"/>
              </a:ext>
            </a:extLst>
          </p:cNvPr>
          <p:cNvSpPr txBox="1">
            <a:spLocks/>
          </p:cNvSpPr>
          <p:nvPr/>
        </p:nvSpPr>
        <p:spPr>
          <a:xfrm>
            <a:off x="360000" y="43552"/>
            <a:ext cx="11520000" cy="1152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i="0" kern="1200" baseline="0">
                <a:solidFill>
                  <a:srgbClr val="2695D2"/>
                </a:solidFill>
                <a:latin typeface="Raleway" panose="020B0003030101060003"/>
                <a:ea typeface="+mj-ea"/>
                <a:cs typeface="+mj-cs"/>
              </a:defRPr>
            </a:lvl1pPr>
          </a:lstStyle>
          <a:p>
            <a:pPr algn="l"/>
            <a:r>
              <a:rPr lang="en-GB" dirty="0">
                <a:latin typeface="Raleway" pitchFamily="2" charset="0"/>
              </a:rPr>
              <a:t>Results. Having a child shortly after starting co-residing, by country cluster</a:t>
            </a:r>
          </a:p>
        </p:txBody>
      </p:sp>
      <p:sp>
        <p:nvSpPr>
          <p:cNvPr id="20" name="CuadroTexto 6">
            <a:extLst>
              <a:ext uri="{FF2B5EF4-FFF2-40B4-BE49-F238E27FC236}">
                <a16:creationId xmlns:a16="http://schemas.microsoft.com/office/drawing/2014/main" id="{2887C34A-F260-6607-28C8-01E9318098C1}"/>
              </a:ext>
            </a:extLst>
          </p:cNvPr>
          <p:cNvSpPr txBox="1"/>
          <p:nvPr/>
        </p:nvSpPr>
        <p:spPr>
          <a:xfrm>
            <a:off x="841985" y="6510198"/>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All countries, years 2004-2023.</a:t>
            </a:r>
          </a:p>
        </p:txBody>
      </p:sp>
      <p:sp>
        <p:nvSpPr>
          <p:cNvPr id="2" name="CuadroTexto 6">
            <a:extLst>
              <a:ext uri="{FF2B5EF4-FFF2-40B4-BE49-F238E27FC236}">
                <a16:creationId xmlns:a16="http://schemas.microsoft.com/office/drawing/2014/main" id="{11A5DB55-01E1-37AB-AF8E-86869D9298A1}"/>
              </a:ext>
            </a:extLst>
          </p:cNvPr>
          <p:cNvSpPr txBox="1"/>
          <p:nvPr/>
        </p:nvSpPr>
        <p:spPr>
          <a:xfrm>
            <a:off x="2617323" y="1472667"/>
            <a:ext cx="6998626" cy="523220"/>
          </a:xfrm>
          <a:prstGeom prst="rect">
            <a:avLst/>
          </a:prstGeom>
          <a:noFill/>
        </p:spPr>
        <p:txBody>
          <a:bodyPr wrap="square" rtlCol="0">
            <a:spAutoFit/>
          </a:bodyPr>
          <a:lstStyle/>
          <a:p>
            <a:pPr algn="ctr">
              <a:buClr>
                <a:srgbClr val="2695D2"/>
              </a:buClr>
              <a:buSzPct val="200000"/>
            </a:pPr>
            <a:r>
              <a:rPr lang="en-GB" sz="1400" dirty="0">
                <a:latin typeface="Raleway" pitchFamily="2" charset="0"/>
              </a:rPr>
              <a:t>Predicted probabilities of </a:t>
            </a:r>
            <a:r>
              <a:rPr lang="en-US" sz="1400" dirty="0">
                <a:latin typeface="Raleway" pitchFamily="2" charset="0"/>
              </a:rPr>
              <a:t>having a first child in t₂, t₃, or t₄, among childless women, by age and by changes in union status. </a:t>
            </a:r>
            <a:endParaRPr lang="en-GB" sz="1400" dirty="0">
              <a:latin typeface="Raleway" pitchFamily="2" charset="0"/>
            </a:endParaRPr>
          </a:p>
        </p:txBody>
      </p:sp>
      <p:pic>
        <p:nvPicPr>
          <p:cNvPr id="8" name="Imagen 7">
            <a:extLst>
              <a:ext uri="{FF2B5EF4-FFF2-40B4-BE49-F238E27FC236}">
                <a16:creationId xmlns:a16="http://schemas.microsoft.com/office/drawing/2014/main" id="{2D26676D-AEA6-FB82-8A57-9769BD764E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98"/>
          <a:stretch/>
        </p:blipFill>
        <p:spPr bwMode="auto">
          <a:xfrm>
            <a:off x="545147" y="2731401"/>
            <a:ext cx="5386524" cy="3309538"/>
          </a:xfrm>
          <a:prstGeom prst="rect">
            <a:avLst/>
          </a:prstGeom>
          <a:noFill/>
        </p:spPr>
      </p:pic>
      <p:pic>
        <p:nvPicPr>
          <p:cNvPr id="9" name="Imagen 8">
            <a:extLst>
              <a:ext uri="{FF2B5EF4-FFF2-40B4-BE49-F238E27FC236}">
                <a16:creationId xmlns:a16="http://schemas.microsoft.com/office/drawing/2014/main" id="{62531926-81AE-498B-A1E6-E0C93468AF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078"/>
          <a:stretch/>
        </p:blipFill>
        <p:spPr bwMode="auto">
          <a:xfrm>
            <a:off x="6164579" y="2778596"/>
            <a:ext cx="5325905" cy="3262343"/>
          </a:xfrm>
          <a:prstGeom prst="rect">
            <a:avLst/>
          </a:prstGeom>
          <a:noFill/>
        </p:spPr>
      </p:pic>
      <p:sp>
        <p:nvSpPr>
          <p:cNvPr id="10" name="TextBox 9">
            <a:extLst>
              <a:ext uri="{FF2B5EF4-FFF2-40B4-BE49-F238E27FC236}">
                <a16:creationId xmlns:a16="http://schemas.microsoft.com/office/drawing/2014/main" id="{08AC8AB9-1AB9-4CF2-BA48-FAD4C22D9CE5}"/>
              </a:ext>
            </a:extLst>
          </p:cNvPr>
          <p:cNvSpPr txBox="1"/>
          <p:nvPr/>
        </p:nvSpPr>
        <p:spPr>
          <a:xfrm>
            <a:off x="701516" y="2098544"/>
            <a:ext cx="3923578" cy="523220"/>
          </a:xfrm>
          <a:prstGeom prst="rect">
            <a:avLst/>
          </a:prstGeom>
          <a:noFill/>
        </p:spPr>
        <p:txBody>
          <a:bodyPr wrap="square" rtlCol="0">
            <a:spAutoFit/>
          </a:bodyPr>
          <a:lstStyle/>
          <a:p>
            <a:r>
              <a:rPr lang="en-GB" sz="1400" dirty="0">
                <a:solidFill>
                  <a:srgbClr val="009999"/>
                </a:solidFill>
              </a:rPr>
              <a:t>Cluster: </a:t>
            </a:r>
            <a:r>
              <a:rPr lang="en-GB" sz="1400" b="1" dirty="0">
                <a:solidFill>
                  <a:srgbClr val="009999"/>
                </a:solidFill>
              </a:rPr>
              <a:t>High fertility, average timing </a:t>
            </a:r>
            <a:r>
              <a:rPr lang="en-GB" sz="1400" dirty="0">
                <a:solidFill>
                  <a:srgbClr val="009999"/>
                </a:solidFill>
              </a:rPr>
              <a:t>(Belgium, Finland, Iceland, Ireland, Luxembourg, Norway, UK)</a:t>
            </a:r>
          </a:p>
        </p:txBody>
      </p:sp>
      <p:sp>
        <p:nvSpPr>
          <p:cNvPr id="11" name="TextBox 10">
            <a:extLst>
              <a:ext uri="{FF2B5EF4-FFF2-40B4-BE49-F238E27FC236}">
                <a16:creationId xmlns:a16="http://schemas.microsoft.com/office/drawing/2014/main" id="{1CBCCBD0-6144-4559-8D07-BCF62094B725}"/>
              </a:ext>
            </a:extLst>
          </p:cNvPr>
          <p:cNvSpPr txBox="1"/>
          <p:nvPr/>
        </p:nvSpPr>
        <p:spPr>
          <a:xfrm>
            <a:off x="6505498" y="2098544"/>
            <a:ext cx="3923578" cy="523220"/>
          </a:xfrm>
          <a:prstGeom prst="rect">
            <a:avLst/>
          </a:prstGeom>
          <a:noFill/>
        </p:spPr>
        <p:txBody>
          <a:bodyPr wrap="square" rtlCol="0">
            <a:spAutoFit/>
          </a:bodyPr>
          <a:lstStyle/>
          <a:p>
            <a:r>
              <a:rPr lang="en-GB" sz="1400" dirty="0">
                <a:solidFill>
                  <a:srgbClr val="2695D2"/>
                </a:solidFill>
              </a:rPr>
              <a:t>Cluster: </a:t>
            </a:r>
            <a:r>
              <a:rPr lang="en-GB" sz="1400" b="1" dirty="0">
                <a:solidFill>
                  <a:srgbClr val="2695D2"/>
                </a:solidFill>
              </a:rPr>
              <a:t>High &amp; late fertility </a:t>
            </a:r>
            <a:r>
              <a:rPr lang="en-GB" sz="1400" dirty="0">
                <a:solidFill>
                  <a:srgbClr val="2695D2"/>
                </a:solidFill>
              </a:rPr>
              <a:t>(Denmark, France, Netherlands, Sweden)</a:t>
            </a:r>
          </a:p>
        </p:txBody>
      </p:sp>
    </p:spTree>
    <p:extLst>
      <p:ext uri="{BB962C8B-B14F-4D97-AF65-F5344CB8AC3E}">
        <p14:creationId xmlns:p14="http://schemas.microsoft.com/office/powerpoint/2010/main" val="76249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DA29B-2AFE-ACE8-8131-3B83AFE74FEB}"/>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F2F3F829-AACB-7968-F795-1A3083BFC6F2}"/>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11</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5" name="Titel 3">
            <a:extLst>
              <a:ext uri="{FF2B5EF4-FFF2-40B4-BE49-F238E27FC236}">
                <a16:creationId xmlns:a16="http://schemas.microsoft.com/office/drawing/2014/main" id="{F6340DB5-CFA1-B673-C9D6-8FE72FBFDBDC}"/>
              </a:ext>
            </a:extLst>
          </p:cNvPr>
          <p:cNvSpPr txBox="1">
            <a:spLocks/>
          </p:cNvSpPr>
          <p:nvPr/>
        </p:nvSpPr>
        <p:spPr>
          <a:xfrm>
            <a:off x="360000" y="43552"/>
            <a:ext cx="11520000" cy="1152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i="0" kern="1200" baseline="0">
                <a:solidFill>
                  <a:srgbClr val="2695D2"/>
                </a:solidFill>
                <a:latin typeface="Raleway" panose="020B0003030101060003"/>
                <a:ea typeface="+mj-ea"/>
                <a:cs typeface="+mj-cs"/>
              </a:defRPr>
            </a:lvl1pPr>
          </a:lstStyle>
          <a:p>
            <a:pPr algn="l"/>
            <a:r>
              <a:rPr lang="en-GB" dirty="0">
                <a:latin typeface="Raleway" pitchFamily="2" charset="0"/>
              </a:rPr>
              <a:t>Results. Having a child outside a co-residential union, by country</a:t>
            </a:r>
          </a:p>
        </p:txBody>
      </p:sp>
      <p:sp>
        <p:nvSpPr>
          <p:cNvPr id="20" name="CuadroTexto 6">
            <a:extLst>
              <a:ext uri="{FF2B5EF4-FFF2-40B4-BE49-F238E27FC236}">
                <a16:creationId xmlns:a16="http://schemas.microsoft.com/office/drawing/2014/main" id="{17F60BF5-F846-918A-DEF1-C43D4B30ED4C}"/>
              </a:ext>
            </a:extLst>
          </p:cNvPr>
          <p:cNvSpPr txBox="1"/>
          <p:nvPr/>
        </p:nvSpPr>
        <p:spPr>
          <a:xfrm>
            <a:off x="841985" y="6510198"/>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All countries, years 2004-2023.</a:t>
            </a:r>
          </a:p>
        </p:txBody>
      </p:sp>
      <p:sp>
        <p:nvSpPr>
          <p:cNvPr id="2" name="CuadroTexto 6">
            <a:extLst>
              <a:ext uri="{FF2B5EF4-FFF2-40B4-BE49-F238E27FC236}">
                <a16:creationId xmlns:a16="http://schemas.microsoft.com/office/drawing/2014/main" id="{A8BA121D-93CC-2BDE-B1A4-CC85781592DE}"/>
              </a:ext>
            </a:extLst>
          </p:cNvPr>
          <p:cNvSpPr txBox="1"/>
          <p:nvPr/>
        </p:nvSpPr>
        <p:spPr>
          <a:xfrm>
            <a:off x="1036295" y="1682334"/>
            <a:ext cx="9618045" cy="523220"/>
          </a:xfrm>
          <a:prstGeom prst="rect">
            <a:avLst/>
          </a:prstGeom>
          <a:noFill/>
        </p:spPr>
        <p:txBody>
          <a:bodyPr wrap="square" rtlCol="0">
            <a:spAutoFit/>
          </a:bodyPr>
          <a:lstStyle/>
          <a:p>
            <a:pPr algn="ctr">
              <a:buClr>
                <a:srgbClr val="2695D2"/>
              </a:buClr>
              <a:buSzPct val="200000"/>
            </a:pPr>
            <a:r>
              <a:rPr lang="en-GB" sz="1400" dirty="0">
                <a:latin typeface="Raleway" pitchFamily="2" charset="0"/>
              </a:rPr>
              <a:t>Predicted probabilities of having a child outside a co-residential union among women who had a child during the observation period. </a:t>
            </a:r>
          </a:p>
        </p:txBody>
      </p:sp>
      <p:pic>
        <p:nvPicPr>
          <p:cNvPr id="7" name="Imagen 6">
            <a:extLst>
              <a:ext uri="{FF2B5EF4-FFF2-40B4-BE49-F238E27FC236}">
                <a16:creationId xmlns:a16="http://schemas.microsoft.com/office/drawing/2014/main" id="{580A969C-1F91-7AAA-05BC-BCC27A02947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93"/>
          <a:stretch/>
        </p:blipFill>
        <p:spPr bwMode="auto">
          <a:xfrm>
            <a:off x="179999" y="2878467"/>
            <a:ext cx="5553075" cy="333233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8F5840D3-52B7-D5F2-ECFE-6EF188BB17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39"/>
          <a:stretch/>
        </p:blipFill>
        <p:spPr bwMode="auto">
          <a:xfrm>
            <a:off x="6317400" y="3486518"/>
            <a:ext cx="5562600" cy="25890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73C9CA-55B0-43B8-A9A7-265CAD3CA40F}"/>
              </a:ext>
            </a:extLst>
          </p:cNvPr>
          <p:cNvSpPr txBox="1"/>
          <p:nvPr/>
        </p:nvSpPr>
        <p:spPr>
          <a:xfrm>
            <a:off x="1213777" y="2702892"/>
            <a:ext cx="3923578" cy="523220"/>
          </a:xfrm>
          <a:prstGeom prst="rect">
            <a:avLst/>
          </a:prstGeom>
          <a:noFill/>
        </p:spPr>
        <p:txBody>
          <a:bodyPr wrap="square" rtlCol="0">
            <a:spAutoFit/>
          </a:bodyPr>
          <a:lstStyle/>
          <a:p>
            <a:r>
              <a:rPr lang="en-GB" sz="1400" dirty="0">
                <a:solidFill>
                  <a:srgbClr val="2695D2"/>
                </a:solidFill>
              </a:rPr>
              <a:t>Cluster: </a:t>
            </a:r>
            <a:r>
              <a:rPr lang="en-GB" sz="1400" b="1" dirty="0">
                <a:solidFill>
                  <a:srgbClr val="2695D2"/>
                </a:solidFill>
              </a:rPr>
              <a:t>High &amp; late fertility </a:t>
            </a:r>
            <a:r>
              <a:rPr lang="en-GB" sz="1400" dirty="0">
                <a:solidFill>
                  <a:srgbClr val="2695D2"/>
                </a:solidFill>
              </a:rPr>
              <a:t>(Denmark, France, Netherlands, Sweden)</a:t>
            </a:r>
          </a:p>
        </p:txBody>
      </p:sp>
      <p:sp>
        <p:nvSpPr>
          <p:cNvPr id="10" name="TextBox 9">
            <a:extLst>
              <a:ext uri="{FF2B5EF4-FFF2-40B4-BE49-F238E27FC236}">
                <a16:creationId xmlns:a16="http://schemas.microsoft.com/office/drawing/2014/main" id="{AE1EBA4C-C807-4F30-BBDB-7FB3B9096E89}"/>
              </a:ext>
            </a:extLst>
          </p:cNvPr>
          <p:cNvSpPr txBox="1"/>
          <p:nvPr/>
        </p:nvSpPr>
        <p:spPr>
          <a:xfrm>
            <a:off x="7195723" y="2660270"/>
            <a:ext cx="3923578" cy="523220"/>
          </a:xfrm>
          <a:prstGeom prst="rect">
            <a:avLst/>
          </a:prstGeom>
          <a:noFill/>
        </p:spPr>
        <p:txBody>
          <a:bodyPr wrap="square" rtlCol="0">
            <a:spAutoFit/>
          </a:bodyPr>
          <a:lstStyle/>
          <a:p>
            <a:r>
              <a:rPr lang="en-GB" sz="1400" dirty="0">
                <a:solidFill>
                  <a:schemeClr val="accent5">
                    <a:lumMod val="75000"/>
                  </a:schemeClr>
                </a:solidFill>
              </a:rPr>
              <a:t>Cluster: </a:t>
            </a:r>
            <a:r>
              <a:rPr lang="en-GB" sz="1400" b="1" dirty="0">
                <a:solidFill>
                  <a:schemeClr val="accent5">
                    <a:lumMod val="75000"/>
                  </a:schemeClr>
                </a:solidFill>
              </a:rPr>
              <a:t>Very low &amp; very late fertility </a:t>
            </a:r>
            <a:r>
              <a:rPr lang="en-GB" sz="1400" dirty="0">
                <a:solidFill>
                  <a:schemeClr val="accent5">
                    <a:lumMod val="75000"/>
                  </a:schemeClr>
                </a:solidFill>
              </a:rPr>
              <a:t>(</a:t>
            </a:r>
            <a:r>
              <a:rPr lang="en-US" sz="1400" dirty="0">
                <a:solidFill>
                  <a:schemeClr val="accent5">
                    <a:lumMod val="75000"/>
                  </a:schemeClr>
                </a:solidFill>
              </a:rPr>
              <a:t>Germany, Greece, Italy, Slovenia, Spain, Switzerland</a:t>
            </a:r>
            <a:r>
              <a:rPr lang="en-GB" sz="1400" dirty="0">
                <a:solidFill>
                  <a:schemeClr val="accent5">
                    <a:lumMod val="75000"/>
                  </a:schemeClr>
                </a:solidFill>
              </a:rPr>
              <a:t>)</a:t>
            </a:r>
          </a:p>
        </p:txBody>
      </p:sp>
    </p:spTree>
    <p:extLst>
      <p:ext uri="{BB962C8B-B14F-4D97-AF65-F5344CB8AC3E}">
        <p14:creationId xmlns:p14="http://schemas.microsoft.com/office/powerpoint/2010/main" val="160720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lstStyle/>
          <a:p>
            <a:pPr algn="l"/>
            <a:r>
              <a:rPr lang="en-GB" dirty="0">
                <a:latin typeface="Raleway" pitchFamily="2" charset="0"/>
              </a:rPr>
              <a:t>Review of results</a:t>
            </a:r>
          </a:p>
        </p:txBody>
      </p:sp>
      <p:graphicFrame>
        <p:nvGraphicFramePr>
          <p:cNvPr id="7" name="Tabelle 6">
            <a:extLst>
              <a:ext uri="{FF2B5EF4-FFF2-40B4-BE49-F238E27FC236}">
                <a16:creationId xmlns:a16="http://schemas.microsoft.com/office/drawing/2014/main" id="{E0BFA46B-3231-4DD1-9352-05A728BCB9D7}"/>
              </a:ext>
            </a:extLst>
          </p:cNvPr>
          <p:cNvGraphicFramePr>
            <a:graphicFrameLocks noGrp="1"/>
          </p:cNvGraphicFramePr>
          <p:nvPr>
            <p:extLst>
              <p:ext uri="{D42A27DB-BD31-4B8C-83A1-F6EECF244321}">
                <p14:modId xmlns:p14="http://schemas.microsoft.com/office/powerpoint/2010/main" val="2997861336"/>
              </p:ext>
            </p:extLst>
          </p:nvPr>
        </p:nvGraphicFramePr>
        <p:xfrm>
          <a:off x="179999" y="6424954"/>
          <a:ext cx="11817268" cy="253046"/>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253046">
                <a:tc>
                  <a:txBody>
                    <a:bodyPr/>
                    <a:lstStyle/>
                    <a:p>
                      <a:pPr algn="r"/>
                      <a:fld id="{BE91CECB-DB15-40DD-8DBA-25908D6E46E4}" type="slidenum">
                        <a:rPr lang="en-GB" sz="1600" noProof="0" smtClean="0">
                          <a:solidFill>
                            <a:schemeClr val="bg1">
                              <a:lumMod val="75000"/>
                            </a:schemeClr>
                          </a:solidFill>
                          <a:latin typeface="Raleway Medium" pitchFamily="2" charset="77"/>
                        </a:rPr>
                        <a:t>12</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CuadroTexto 1">
            <a:extLst>
              <a:ext uri="{FF2B5EF4-FFF2-40B4-BE49-F238E27FC236}">
                <a16:creationId xmlns:a16="http://schemas.microsoft.com/office/drawing/2014/main" id="{59191AF1-BFD5-1853-EC6F-205FFF998AD0}"/>
              </a:ext>
            </a:extLst>
          </p:cNvPr>
          <p:cNvSpPr txBox="1"/>
          <p:nvPr/>
        </p:nvSpPr>
        <p:spPr>
          <a:xfrm>
            <a:off x="360000" y="1162625"/>
            <a:ext cx="10747196" cy="5575822"/>
          </a:xfrm>
          <a:prstGeom prst="rect">
            <a:avLst/>
          </a:prstGeom>
          <a:noFill/>
        </p:spPr>
        <p:txBody>
          <a:bodyPr wrap="square" rtlCol="0">
            <a:spAutoFit/>
          </a:bodyPr>
          <a:lstStyle/>
          <a:p>
            <a:pPr marL="342900" indent="-342900">
              <a:lnSpc>
                <a:spcPct val="150000"/>
              </a:lnSpc>
              <a:buClr>
                <a:srgbClr val="2695D2"/>
              </a:buClr>
              <a:buSzPct val="200000"/>
              <a:buFont typeface="Arial" panose="020B0604020202020204" pitchFamily="34" charset="0"/>
              <a:buChar char="•"/>
            </a:pPr>
            <a:r>
              <a:rPr lang="en-GB" sz="2000" dirty="0">
                <a:latin typeface="Raleway" pitchFamily="2" charset="0"/>
              </a:rPr>
              <a:t>We observe that older women are more likely to have a first child shortly after entering a co-residential union, </a:t>
            </a:r>
            <a:r>
              <a:rPr lang="en-US" sz="2000" dirty="0">
                <a:latin typeface="Raleway" pitchFamily="2" charset="0"/>
              </a:rPr>
              <a:t>particularly those aged 35–39 </a:t>
            </a:r>
            <a:r>
              <a:rPr lang="en-US" sz="2000" dirty="0">
                <a:solidFill>
                  <a:srgbClr val="00B050"/>
                </a:solidFill>
                <a:latin typeface="Raleway" pitchFamily="2" charset="0"/>
              </a:rPr>
              <a:t>(H1A)</a:t>
            </a:r>
            <a:r>
              <a:rPr lang="en-US" sz="2000" dirty="0">
                <a:latin typeface="Raleway" pitchFamily="2" charset="0"/>
              </a:rPr>
              <a:t>.</a:t>
            </a:r>
          </a:p>
          <a:p>
            <a:pPr marL="800100" lvl="1" indent="-342900">
              <a:lnSpc>
                <a:spcPct val="150000"/>
              </a:lnSpc>
              <a:buClr>
                <a:srgbClr val="2695D2"/>
              </a:buClr>
              <a:buSzPct val="200000"/>
              <a:buFont typeface="Arial" panose="020B0604020202020204" pitchFamily="34" charset="0"/>
              <a:buChar char="•"/>
            </a:pPr>
            <a:r>
              <a:rPr lang="en-GB" sz="2000" dirty="0">
                <a:latin typeface="Raleway" pitchFamily="2" charset="0"/>
              </a:rPr>
              <a:t> </a:t>
            </a:r>
            <a:r>
              <a:rPr lang="en-US" sz="2000" dirty="0">
                <a:latin typeface="Raleway" pitchFamily="2" charset="0"/>
              </a:rPr>
              <a:t>This effect is driven by high-fertility countries, but does not necessarily appear in late-fertility countries </a:t>
            </a:r>
            <a:r>
              <a:rPr lang="en-US" sz="2000" dirty="0">
                <a:solidFill>
                  <a:srgbClr val="FF0000"/>
                </a:solidFill>
                <a:latin typeface="Raleway" pitchFamily="2" charset="0"/>
              </a:rPr>
              <a:t>(H2)</a:t>
            </a:r>
            <a:r>
              <a:rPr lang="en-US" sz="2000" dirty="0">
                <a:latin typeface="Raleway" pitchFamily="2" charset="0"/>
              </a:rPr>
              <a:t>. </a:t>
            </a:r>
          </a:p>
          <a:p>
            <a:pPr marL="342900" indent="-342900">
              <a:lnSpc>
                <a:spcPct val="150000"/>
              </a:lnSpc>
              <a:buClr>
                <a:srgbClr val="2695D2"/>
              </a:buClr>
              <a:buSzPct val="200000"/>
              <a:buFont typeface="Arial" panose="020B0604020202020204" pitchFamily="34" charset="0"/>
              <a:buChar char="•"/>
            </a:pPr>
            <a:r>
              <a:rPr lang="en-US" sz="2000" dirty="0">
                <a:latin typeface="Raleway" pitchFamily="2" charset="0"/>
              </a:rPr>
              <a:t>We find no evidence that older women are more likely to experience union dissolution after the birth of a child </a:t>
            </a:r>
            <a:r>
              <a:rPr lang="en-US" sz="2000" dirty="0">
                <a:solidFill>
                  <a:srgbClr val="FF0000"/>
                </a:solidFill>
                <a:latin typeface="Raleway" pitchFamily="2" charset="0"/>
              </a:rPr>
              <a:t>(H1B)</a:t>
            </a:r>
            <a:r>
              <a:rPr lang="en-US" sz="2000" dirty="0">
                <a:latin typeface="Raleway" pitchFamily="2" charset="0"/>
              </a:rPr>
              <a:t>. </a:t>
            </a:r>
          </a:p>
          <a:p>
            <a:pPr marL="342900" indent="-342900">
              <a:lnSpc>
                <a:spcPct val="150000"/>
              </a:lnSpc>
              <a:buClr>
                <a:srgbClr val="2695D2"/>
              </a:buClr>
              <a:buSzPct val="200000"/>
              <a:buFont typeface="Arial" panose="020B0604020202020204" pitchFamily="34" charset="0"/>
              <a:buChar char="•"/>
            </a:pPr>
            <a:r>
              <a:rPr lang="en-US" sz="2000" dirty="0">
                <a:latin typeface="Raleway" pitchFamily="2" charset="0"/>
              </a:rPr>
              <a:t>The likelihood of having a child without a co-resident partner increases steadily with age and is especially high among women aged 40–45 </a:t>
            </a:r>
            <a:r>
              <a:rPr lang="en-US" sz="2000" dirty="0">
                <a:solidFill>
                  <a:srgbClr val="00B050"/>
                </a:solidFill>
                <a:latin typeface="Raleway" pitchFamily="2" charset="0"/>
              </a:rPr>
              <a:t>(H1C)</a:t>
            </a:r>
            <a:r>
              <a:rPr lang="en-US" sz="2000" dirty="0">
                <a:latin typeface="Raleway" pitchFamily="2" charset="0"/>
              </a:rPr>
              <a:t>. </a:t>
            </a:r>
          </a:p>
          <a:p>
            <a:pPr marL="800100" lvl="1" indent="-342900">
              <a:lnSpc>
                <a:spcPct val="150000"/>
              </a:lnSpc>
              <a:buClr>
                <a:srgbClr val="2695D2"/>
              </a:buClr>
              <a:buSzPct val="200000"/>
              <a:buFont typeface="Arial" panose="020B0604020202020204" pitchFamily="34" charset="0"/>
              <a:buChar char="•"/>
            </a:pPr>
            <a:r>
              <a:rPr lang="en-US" sz="2000" dirty="0">
                <a:latin typeface="Raleway" pitchFamily="2" charset="0"/>
              </a:rPr>
              <a:t>This effect is more evident in countries characterized by later fertility patterns </a:t>
            </a:r>
            <a:r>
              <a:rPr lang="en-US" sz="2000" dirty="0">
                <a:solidFill>
                  <a:srgbClr val="00B050"/>
                </a:solidFill>
                <a:latin typeface="Raleway" pitchFamily="2" charset="0"/>
              </a:rPr>
              <a:t>(H2)</a:t>
            </a:r>
            <a:r>
              <a:rPr lang="en-US" sz="2000" dirty="0">
                <a:latin typeface="Raleway" pitchFamily="2" charset="0"/>
              </a:rPr>
              <a:t>.</a:t>
            </a:r>
          </a:p>
          <a:p>
            <a:pPr marL="800100" lvl="1" indent="-342900">
              <a:lnSpc>
                <a:spcPct val="150000"/>
              </a:lnSpc>
              <a:buClr>
                <a:srgbClr val="2695D2"/>
              </a:buClr>
              <a:buSzPct val="200000"/>
              <a:buFont typeface="Arial" panose="020B0604020202020204" pitchFamily="34" charset="0"/>
              <a:buChar char="•"/>
            </a:pPr>
            <a:endParaRPr lang="en-US" sz="2000" dirty="0">
              <a:latin typeface="Raleway" pitchFamily="2" charset="0"/>
            </a:endParaRPr>
          </a:p>
          <a:p>
            <a:pPr marL="1257300" lvl="2" indent="-342900">
              <a:lnSpc>
                <a:spcPct val="150000"/>
              </a:lnSpc>
              <a:buClr>
                <a:srgbClr val="2695D2"/>
              </a:buClr>
              <a:buSzPct val="200000"/>
              <a:buFont typeface="Wingdings" panose="05000000000000000000" pitchFamily="2" charset="2"/>
              <a:buChar char="Ø"/>
            </a:pPr>
            <a:r>
              <a:rPr lang="en-US" sz="2000" dirty="0">
                <a:latin typeface="Raleway" pitchFamily="2" charset="0"/>
              </a:rPr>
              <a:t>We identified a potential adaptation process that involves relaxing the prerequisites for having children at older reproductive ages.</a:t>
            </a:r>
            <a:endParaRPr lang="en-GB" sz="2000" dirty="0">
              <a:latin typeface="Raleway" pitchFamily="2" charset="0"/>
            </a:endParaRPr>
          </a:p>
        </p:txBody>
      </p:sp>
    </p:spTree>
    <p:extLst>
      <p:ext uri="{BB962C8B-B14F-4D97-AF65-F5344CB8AC3E}">
        <p14:creationId xmlns:p14="http://schemas.microsoft.com/office/powerpoint/2010/main" val="2529398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485169" y="1393822"/>
            <a:ext cx="11571840" cy="1152000"/>
          </a:xfrm>
        </p:spPr>
        <p:txBody>
          <a:bodyPr/>
          <a:lstStyle/>
          <a:p>
            <a:pPr algn="ctr"/>
            <a:r>
              <a:rPr lang="en-GB" dirty="0">
                <a:solidFill>
                  <a:schemeClr val="bg1"/>
                </a:solidFill>
              </a:rPr>
              <a:t>Thank you!</a:t>
            </a:r>
          </a:p>
        </p:txBody>
      </p:sp>
      <p:sp>
        <p:nvSpPr>
          <p:cNvPr id="5" name="Textfeld 4">
            <a:extLst>
              <a:ext uri="{FF2B5EF4-FFF2-40B4-BE49-F238E27FC236}">
                <a16:creationId xmlns:a16="http://schemas.microsoft.com/office/drawing/2014/main" id="{8A462D2E-AE7D-ADEB-8627-A4FBF62EC300}"/>
              </a:ext>
            </a:extLst>
          </p:cNvPr>
          <p:cNvSpPr txBox="1"/>
          <p:nvPr/>
        </p:nvSpPr>
        <p:spPr>
          <a:xfrm>
            <a:off x="369000" y="1607102"/>
            <a:ext cx="11466000" cy="3585597"/>
          </a:xfrm>
          <a:prstGeom prst="rect">
            <a:avLst/>
          </a:prstGeom>
          <a:noFill/>
        </p:spPr>
        <p:txBody>
          <a:bodyPr wrap="square" rtlCol="0">
            <a:spAutoFit/>
          </a:bodyPr>
          <a:lstStyle/>
          <a:p>
            <a:pPr>
              <a:spcAft>
                <a:spcPts val="600"/>
              </a:spcAft>
              <a:buClr>
                <a:schemeClr val="bg1"/>
              </a:buClr>
              <a:buSzPct val="100000"/>
            </a:pPr>
            <a:endParaRPr lang="en-GB" sz="2400" dirty="0">
              <a:solidFill>
                <a:schemeClr val="bg1"/>
              </a:solidFill>
              <a:latin typeface="Raleway" pitchFamily="2" charset="0"/>
            </a:endParaRPr>
          </a:p>
          <a:p>
            <a:pPr>
              <a:spcAft>
                <a:spcPts val="600"/>
              </a:spcAft>
              <a:buClr>
                <a:schemeClr val="bg1"/>
              </a:buClr>
              <a:buSzPct val="100000"/>
            </a:pPr>
            <a:endParaRPr lang="en-GB" sz="2400" dirty="0">
              <a:solidFill>
                <a:schemeClr val="bg1"/>
              </a:solidFill>
              <a:latin typeface="Raleway" pitchFamily="2" charset="0"/>
            </a:endParaRPr>
          </a:p>
          <a:p>
            <a:pPr>
              <a:spcAft>
                <a:spcPts val="600"/>
              </a:spcAft>
              <a:buClr>
                <a:schemeClr val="bg1"/>
              </a:buClr>
              <a:buSzPct val="100000"/>
            </a:pPr>
            <a:r>
              <a:rPr lang="en-GB" sz="2400" dirty="0">
                <a:solidFill>
                  <a:schemeClr val="bg1"/>
                </a:solidFill>
                <a:latin typeface="Raleway" pitchFamily="2" charset="0"/>
              </a:rPr>
              <a:t>Cristina Suero</a:t>
            </a:r>
          </a:p>
          <a:p>
            <a:pPr>
              <a:spcAft>
                <a:spcPts val="600"/>
              </a:spcAft>
              <a:buClr>
                <a:schemeClr val="bg1"/>
              </a:buClr>
              <a:buSzPct val="100000"/>
            </a:pPr>
            <a:r>
              <a:rPr lang="en-GB" sz="2400" dirty="0">
                <a:solidFill>
                  <a:schemeClr val="bg1"/>
                </a:solidFill>
                <a:latin typeface="Raleway" pitchFamily="2" charset="0"/>
              </a:rPr>
              <a:t>cristina.suero.garcia@univie.ac.at</a:t>
            </a:r>
          </a:p>
          <a:p>
            <a:pPr>
              <a:spcAft>
                <a:spcPts val="600"/>
              </a:spcAft>
              <a:buClr>
                <a:schemeClr val="bg1"/>
              </a:buClr>
              <a:buSzPct val="100000"/>
            </a:pPr>
            <a:endParaRPr lang="en-GB" sz="2400" dirty="0">
              <a:solidFill>
                <a:schemeClr val="bg1"/>
              </a:solidFill>
              <a:latin typeface="Raleway" pitchFamily="2" charset="0"/>
            </a:endParaRPr>
          </a:p>
          <a:p>
            <a:pPr>
              <a:spcAft>
                <a:spcPts val="600"/>
              </a:spcAft>
              <a:buClr>
                <a:schemeClr val="bg1"/>
              </a:buClr>
              <a:buSzPct val="100000"/>
            </a:pPr>
            <a:r>
              <a:rPr lang="en-GB" sz="2400" dirty="0">
                <a:solidFill>
                  <a:schemeClr val="bg1"/>
                </a:solidFill>
                <a:latin typeface="Raleway" pitchFamily="2" charset="0"/>
              </a:rPr>
              <a:t>Eva Beaujouan</a:t>
            </a:r>
          </a:p>
          <a:p>
            <a:pPr>
              <a:spcAft>
                <a:spcPts val="600"/>
              </a:spcAft>
              <a:buClr>
                <a:schemeClr val="bg1"/>
              </a:buClr>
              <a:buSzPct val="100000"/>
            </a:pPr>
            <a:r>
              <a:rPr lang="en-GB" sz="2400" dirty="0">
                <a:solidFill>
                  <a:schemeClr val="bg1"/>
                </a:solidFill>
                <a:latin typeface="Raleway" pitchFamily="2" charset="0"/>
              </a:rPr>
              <a:t>eva.beaujouan@univie.ac.at</a:t>
            </a:r>
          </a:p>
          <a:p>
            <a:pPr>
              <a:spcAft>
                <a:spcPts val="600"/>
              </a:spcAft>
              <a:buClr>
                <a:schemeClr val="bg1"/>
              </a:buClr>
              <a:buSzPct val="100000"/>
            </a:pPr>
            <a:endParaRPr lang="en-GB" sz="2400" dirty="0">
              <a:solidFill>
                <a:schemeClr val="bg1"/>
              </a:solidFill>
              <a:latin typeface="Raleway" pitchFamily="2" charset="0"/>
            </a:endParaRPr>
          </a:p>
        </p:txBody>
      </p:sp>
      <p:sp>
        <p:nvSpPr>
          <p:cNvPr id="7" name="Textplatzhalter 4">
            <a:extLst>
              <a:ext uri="{FF2B5EF4-FFF2-40B4-BE49-F238E27FC236}">
                <a16:creationId xmlns:a16="http://schemas.microsoft.com/office/drawing/2014/main" id="{B9BCB644-297B-E4C3-3FE1-24A8FB3EA606}"/>
              </a:ext>
            </a:extLst>
          </p:cNvPr>
          <p:cNvSpPr txBox="1">
            <a:spLocks/>
          </p:cNvSpPr>
          <p:nvPr/>
        </p:nvSpPr>
        <p:spPr>
          <a:xfrm>
            <a:off x="279000" y="6142892"/>
            <a:ext cx="11556000" cy="535108"/>
          </a:xfrm>
          <a:prstGeom prst="rect">
            <a:avLst/>
          </a:prstGeom>
        </p:spPr>
        <p:txBody>
          <a:bodyPr lIns="0" tIns="0" rIns="0" bIns="0" anchor="ctr" anchorCtr="0">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baseline="0">
                <a:solidFill>
                  <a:schemeClr val="bg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de-DE" sz="1600" dirty="0" err="1"/>
              <a:t>wittgensteincentre.org</a:t>
            </a:r>
            <a:endParaRPr lang="de-DE" sz="1600" dirty="0"/>
          </a:p>
          <a:p>
            <a:pPr>
              <a:lnSpc>
                <a:spcPct val="100000"/>
              </a:lnSpc>
              <a:spcBef>
                <a:spcPts val="0"/>
              </a:spcBef>
            </a:pPr>
            <a:r>
              <a:rPr lang="de-DE" sz="1600" dirty="0" err="1"/>
              <a:t>dataexplorer.wittgensteincentre.org</a:t>
            </a:r>
            <a:endParaRPr lang="de-DE" sz="1600" dirty="0"/>
          </a:p>
        </p:txBody>
      </p:sp>
      <p:sp>
        <p:nvSpPr>
          <p:cNvPr id="6" name="CuadroTexto 5">
            <a:extLst>
              <a:ext uri="{FF2B5EF4-FFF2-40B4-BE49-F238E27FC236}">
                <a16:creationId xmlns:a16="http://schemas.microsoft.com/office/drawing/2014/main" id="{6BC02B6E-F6B3-0189-D428-2F5545AD49C1}"/>
              </a:ext>
            </a:extLst>
          </p:cNvPr>
          <p:cNvSpPr txBox="1"/>
          <p:nvPr/>
        </p:nvSpPr>
        <p:spPr>
          <a:xfrm>
            <a:off x="324000" y="5147578"/>
            <a:ext cx="11466000" cy="830997"/>
          </a:xfrm>
          <a:prstGeom prst="rect">
            <a:avLst/>
          </a:prstGeom>
          <a:noFill/>
        </p:spPr>
        <p:txBody>
          <a:bodyPr wrap="square">
            <a:spAutoFit/>
          </a:bodyPr>
          <a:lstStyle/>
          <a:p>
            <a:r>
              <a:rPr lang="en-US" sz="1200" dirty="0">
                <a:solidFill>
                  <a:schemeClr val="bg1"/>
                </a:solidFill>
                <a:latin typeface="Raleway" pitchFamily="2" charset="0"/>
              </a:rPr>
              <a:t>Acknowledgements.</a:t>
            </a:r>
          </a:p>
          <a:p>
            <a:r>
              <a:rPr lang="en-US" sz="1200" dirty="0">
                <a:solidFill>
                  <a:schemeClr val="bg1"/>
                </a:solidFill>
                <a:latin typeface="Raleway" pitchFamily="2" charset="0"/>
              </a:rPr>
              <a:t>BIC.LATE receives funding from the European Research Council (ERC) under the European Union’s Horizon 2020 research and innovation </a:t>
            </a:r>
            <a:r>
              <a:rPr lang="en-US" sz="1200" dirty="0" err="1">
                <a:solidFill>
                  <a:schemeClr val="bg1"/>
                </a:solidFill>
                <a:latin typeface="Raleway" pitchFamily="2" charset="0"/>
              </a:rPr>
              <a:t>programme</a:t>
            </a:r>
            <a:r>
              <a:rPr lang="en-US" sz="1200" dirty="0">
                <a:solidFill>
                  <a:schemeClr val="bg1"/>
                </a:solidFill>
                <a:latin typeface="Raleway" pitchFamily="2" charset="0"/>
              </a:rPr>
              <a:t> (grant Agreement No 101001410).</a:t>
            </a:r>
          </a:p>
          <a:p>
            <a:endParaRPr lang="en-US" sz="1200" dirty="0">
              <a:solidFill>
                <a:schemeClr val="bg1"/>
              </a:solidFill>
              <a:latin typeface="Raleway" pitchFamily="2" charset="0"/>
            </a:endParaRPr>
          </a:p>
        </p:txBody>
      </p:sp>
      <p:pic>
        <p:nvPicPr>
          <p:cNvPr id="12" name="Picture 5" descr="Icon&#10;&#10;Description automatically generated">
            <a:extLst>
              <a:ext uri="{FF2B5EF4-FFF2-40B4-BE49-F238E27FC236}">
                <a16:creationId xmlns:a16="http://schemas.microsoft.com/office/drawing/2014/main" id="{AAF1C6DD-C54F-825E-ABF7-F670E92CFAF5}"/>
              </a:ext>
            </a:extLst>
          </p:cNvPr>
          <p:cNvPicPr>
            <a:picLocks noChangeAspect="1"/>
          </p:cNvPicPr>
          <p:nvPr/>
        </p:nvPicPr>
        <p:blipFill>
          <a:blip r:embed="rId2"/>
          <a:stretch>
            <a:fillRect/>
          </a:stretch>
        </p:blipFill>
        <p:spPr>
          <a:xfrm>
            <a:off x="242315" y="103460"/>
            <a:ext cx="1462660" cy="715974"/>
          </a:xfrm>
          <a:prstGeom prst="rect">
            <a:avLst/>
          </a:prstGeom>
        </p:spPr>
      </p:pic>
      <p:pic>
        <p:nvPicPr>
          <p:cNvPr id="13" name="Picture 6">
            <a:extLst>
              <a:ext uri="{FF2B5EF4-FFF2-40B4-BE49-F238E27FC236}">
                <a16:creationId xmlns:a16="http://schemas.microsoft.com/office/drawing/2014/main" id="{4D1C57B0-A7CB-9B75-0BC0-6923B9E4E769}"/>
              </a:ext>
            </a:extLst>
          </p:cNvPr>
          <p:cNvPicPr>
            <a:picLocks noChangeAspect="1"/>
          </p:cNvPicPr>
          <p:nvPr/>
        </p:nvPicPr>
        <p:blipFill>
          <a:blip r:embed="rId3"/>
          <a:stretch>
            <a:fillRect/>
          </a:stretch>
        </p:blipFill>
        <p:spPr>
          <a:xfrm>
            <a:off x="1873091" y="126957"/>
            <a:ext cx="1605830" cy="692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3699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24592-F239-B8B1-C909-9B28D64F453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FBF283F-3874-6449-F6FD-26C7D7EED1F3}"/>
              </a:ext>
            </a:extLst>
          </p:cNvPr>
          <p:cNvSpPr>
            <a:spLocks noGrp="1"/>
          </p:cNvSpPr>
          <p:nvPr>
            <p:ph type="title"/>
          </p:nvPr>
        </p:nvSpPr>
        <p:spPr>
          <a:xfrm>
            <a:off x="360000" y="180000"/>
            <a:ext cx="11520000" cy="1152000"/>
          </a:xfrm>
        </p:spPr>
        <p:txBody>
          <a:bodyPr/>
          <a:lstStyle/>
          <a:p>
            <a:pPr algn="l"/>
            <a:r>
              <a:rPr lang="en-GB" dirty="0">
                <a:latin typeface="Raleway" pitchFamily="2" charset="0"/>
              </a:rPr>
              <a:t>Data and Methods: indicators</a:t>
            </a:r>
          </a:p>
        </p:txBody>
      </p:sp>
      <p:graphicFrame>
        <p:nvGraphicFramePr>
          <p:cNvPr id="6" name="Tabelle 5">
            <a:extLst>
              <a:ext uri="{FF2B5EF4-FFF2-40B4-BE49-F238E27FC236}">
                <a16:creationId xmlns:a16="http://schemas.microsoft.com/office/drawing/2014/main" id="{27E70EBA-FD82-2C2A-FFD3-09ECC9D08146}"/>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14</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10" name="CuadroTexto 9">
            <a:extLst>
              <a:ext uri="{FF2B5EF4-FFF2-40B4-BE49-F238E27FC236}">
                <a16:creationId xmlns:a16="http://schemas.microsoft.com/office/drawing/2014/main" id="{DAF6B473-C577-0C0B-C72B-BA17113636B8}"/>
              </a:ext>
            </a:extLst>
          </p:cNvPr>
          <p:cNvSpPr txBox="1"/>
          <p:nvPr/>
        </p:nvSpPr>
        <p:spPr>
          <a:xfrm>
            <a:off x="745242" y="706445"/>
            <a:ext cx="10976776" cy="6037487"/>
          </a:xfrm>
          <a:prstGeom prst="rect">
            <a:avLst/>
          </a:prstGeom>
          <a:noFill/>
        </p:spPr>
        <p:txBody>
          <a:bodyPr wrap="square" rtlCol="0">
            <a:spAutoFit/>
          </a:bodyPr>
          <a:lstStyle/>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US" sz="2000" dirty="0">
                <a:latin typeface="Raleway" pitchFamily="2" charset="0"/>
              </a:rPr>
              <a:t>Among childless single women at t₁ who enter a co-residential union in t₂ or t₃, we estimate the </a:t>
            </a:r>
            <a:r>
              <a:rPr lang="en-US" sz="2000" b="1" dirty="0">
                <a:latin typeface="Raleway" pitchFamily="2" charset="0"/>
              </a:rPr>
              <a:t>likelihood of having a first child in t₂, t₃, or t₄</a:t>
            </a:r>
            <a:r>
              <a:rPr lang="en-US" sz="2000" dirty="0">
                <a:latin typeface="Raleway" pitchFamily="2" charset="0"/>
              </a:rPr>
              <a:t>, by age group</a:t>
            </a:r>
            <a:r>
              <a:rPr lang="en-GB" sz="2000" dirty="0">
                <a:latin typeface="Raleway" pitchFamily="2" charset="0"/>
              </a:rPr>
              <a:t>. </a:t>
            </a:r>
            <a:r>
              <a:rPr lang="en-US" sz="2000" dirty="0">
                <a:latin typeface="Raleway" pitchFamily="2" charset="0"/>
              </a:rPr>
              <a:t>We compare it to the likelihood of having a child among all other childless women (our benchmark)</a:t>
            </a:r>
            <a:r>
              <a:rPr lang="en-GB" sz="2000" dirty="0">
                <a:latin typeface="Raleway" pitchFamily="2" charset="0"/>
              </a:rPr>
              <a:t>. </a:t>
            </a: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US" sz="2000" dirty="0">
                <a:latin typeface="Raleway" pitchFamily="2" charset="0"/>
              </a:rPr>
              <a:t>Among childless women who had a child within a co-residential union in t₁, t₂, or t₃, we estimate the </a:t>
            </a:r>
            <a:r>
              <a:rPr lang="en-US" sz="2000" b="1" dirty="0">
                <a:latin typeface="Raleway" pitchFamily="2" charset="0"/>
              </a:rPr>
              <a:t>likelihood of experiencing a union dissolution in t₂, t₃, or t₄</a:t>
            </a:r>
            <a:r>
              <a:rPr lang="en-US" sz="2000" dirty="0">
                <a:latin typeface="Raleway" pitchFamily="2" charset="0"/>
              </a:rPr>
              <a:t>, by age group</a:t>
            </a:r>
            <a:r>
              <a:rPr lang="en-GB" sz="2000" dirty="0">
                <a:latin typeface="Raleway" pitchFamily="2" charset="0"/>
              </a:rPr>
              <a:t>. We compare it to the likelihood of separation among childless women who did not have a child over the observation period </a:t>
            </a:r>
            <a:r>
              <a:rPr lang="en-US" sz="2000" dirty="0">
                <a:latin typeface="Raleway" pitchFamily="2" charset="0"/>
              </a:rPr>
              <a:t>(our benchmark)</a:t>
            </a:r>
            <a:r>
              <a:rPr lang="en-GB" sz="2000" dirty="0">
                <a:latin typeface="Raleway" pitchFamily="2" charset="0"/>
              </a:rPr>
              <a:t>. </a:t>
            </a: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US" sz="2000" dirty="0">
                <a:latin typeface="Raleway" pitchFamily="2" charset="0"/>
              </a:rPr>
              <a:t>Among women childless before t1 who had a child during the observation period, we assess the likelihood that this child was born while the woman did not have a co-resident partner, by age</a:t>
            </a:r>
            <a:r>
              <a:rPr lang="en-GB" sz="2000" dirty="0">
                <a:latin typeface="Raleway" pitchFamily="2" charset="0"/>
              </a:rPr>
              <a:t>. </a:t>
            </a:r>
          </a:p>
        </p:txBody>
      </p:sp>
    </p:spTree>
    <p:extLst>
      <p:ext uri="{BB962C8B-B14F-4D97-AF65-F5344CB8AC3E}">
        <p14:creationId xmlns:p14="http://schemas.microsoft.com/office/powerpoint/2010/main" val="119366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lstStyle/>
          <a:p>
            <a:pPr algn="l"/>
            <a:r>
              <a:rPr lang="en-GB" dirty="0">
                <a:latin typeface="Raleway" pitchFamily="2" charset="0"/>
              </a:rPr>
              <a:t>Appendix 1. Clusters</a:t>
            </a:r>
          </a:p>
        </p:txBody>
      </p:sp>
      <p:graphicFrame>
        <p:nvGraphicFramePr>
          <p:cNvPr id="6" name="Tabelle 5">
            <a:extLst>
              <a:ext uri="{FF2B5EF4-FFF2-40B4-BE49-F238E27FC236}">
                <a16:creationId xmlns:a16="http://schemas.microsoft.com/office/drawing/2014/main" id="{9837AE36-8551-4CA5-A2C4-DF46C98ACD58}"/>
              </a:ext>
            </a:extLst>
          </p:cNvPr>
          <p:cNvGraphicFramePr>
            <a:graphicFrameLocks noGrp="1"/>
          </p:cNvGraphicFramePr>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15</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CuadroTexto 1">
            <a:extLst>
              <a:ext uri="{FF2B5EF4-FFF2-40B4-BE49-F238E27FC236}">
                <a16:creationId xmlns:a16="http://schemas.microsoft.com/office/drawing/2014/main" id="{505DE839-6586-A3C6-7EAD-64A7D96C1AD1}"/>
              </a:ext>
            </a:extLst>
          </p:cNvPr>
          <p:cNvSpPr txBox="1"/>
          <p:nvPr/>
        </p:nvSpPr>
        <p:spPr>
          <a:xfrm>
            <a:off x="1511166" y="1193500"/>
            <a:ext cx="9221001" cy="307777"/>
          </a:xfrm>
          <a:prstGeom prst="rect">
            <a:avLst/>
          </a:prstGeom>
          <a:noFill/>
        </p:spPr>
        <p:txBody>
          <a:bodyPr wrap="square" rtlCol="0">
            <a:spAutoFit/>
          </a:bodyPr>
          <a:lstStyle/>
          <a:p>
            <a:pPr algn="ctr">
              <a:buClr>
                <a:srgbClr val="2695D2"/>
              </a:buClr>
              <a:buSzPct val="200000"/>
            </a:pPr>
            <a:r>
              <a:rPr lang="en-GB" sz="1400" dirty="0">
                <a:latin typeface="Raleway" pitchFamily="2" charset="0"/>
              </a:rPr>
              <a:t>Cluster analysis using fertility characteristics</a:t>
            </a:r>
          </a:p>
        </p:txBody>
      </p:sp>
      <p:sp>
        <p:nvSpPr>
          <p:cNvPr id="9" name="CuadroTexto 6">
            <a:extLst>
              <a:ext uri="{FF2B5EF4-FFF2-40B4-BE49-F238E27FC236}">
                <a16:creationId xmlns:a16="http://schemas.microsoft.com/office/drawing/2014/main" id="{FB35C6DB-BA8F-9FD1-2B93-A21399EB2DA4}"/>
              </a:ext>
            </a:extLst>
          </p:cNvPr>
          <p:cNvSpPr txBox="1"/>
          <p:nvPr/>
        </p:nvSpPr>
        <p:spPr>
          <a:xfrm>
            <a:off x="838063" y="6499935"/>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Years 2004-2023.</a:t>
            </a:r>
          </a:p>
        </p:txBody>
      </p:sp>
      <p:pic>
        <p:nvPicPr>
          <p:cNvPr id="10" name="Picture 1">
            <a:extLst>
              <a:ext uri="{FF2B5EF4-FFF2-40B4-BE49-F238E27FC236}">
                <a16:creationId xmlns:a16="http://schemas.microsoft.com/office/drawing/2014/main" id="{C6039BC3-4D1C-74E6-DFA1-93777A779C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215" y="2207412"/>
            <a:ext cx="5008418" cy="35852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7CB2135A-E082-50A8-1273-5A17BC6444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8423" y="2117597"/>
            <a:ext cx="5086694" cy="364132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F22BF11-853C-6C04-3132-673C67D11117}"/>
              </a:ext>
            </a:extLst>
          </p:cNvPr>
          <p:cNvSpPr txBox="1"/>
          <p:nvPr/>
        </p:nvSpPr>
        <p:spPr>
          <a:xfrm>
            <a:off x="1511167" y="1715845"/>
            <a:ext cx="3734602" cy="276999"/>
          </a:xfrm>
          <a:prstGeom prst="rect">
            <a:avLst/>
          </a:prstGeom>
          <a:noFill/>
        </p:spPr>
        <p:txBody>
          <a:bodyPr wrap="square" rtlCol="0">
            <a:spAutoFit/>
          </a:bodyPr>
          <a:lstStyle/>
          <a:p>
            <a:pPr algn="ctr">
              <a:buClr>
                <a:srgbClr val="2695D2"/>
              </a:buClr>
              <a:buSzPct val="200000"/>
            </a:pPr>
            <a:r>
              <a:rPr lang="en-GB" sz="1200" dirty="0">
                <a:latin typeface="Raleway" pitchFamily="2" charset="0"/>
              </a:rPr>
              <a:t>MA1B2004, MA1B2019-2004 (year increases)</a:t>
            </a:r>
          </a:p>
        </p:txBody>
      </p:sp>
      <p:sp>
        <p:nvSpPr>
          <p:cNvPr id="13" name="CuadroTexto 12">
            <a:extLst>
              <a:ext uri="{FF2B5EF4-FFF2-40B4-BE49-F238E27FC236}">
                <a16:creationId xmlns:a16="http://schemas.microsoft.com/office/drawing/2014/main" id="{41FA2027-EA57-98B8-CAD3-49F9696D1839}"/>
              </a:ext>
            </a:extLst>
          </p:cNvPr>
          <p:cNvSpPr txBox="1"/>
          <p:nvPr/>
        </p:nvSpPr>
        <p:spPr>
          <a:xfrm>
            <a:off x="6921332" y="1784644"/>
            <a:ext cx="3734602" cy="276999"/>
          </a:xfrm>
          <a:prstGeom prst="rect">
            <a:avLst/>
          </a:prstGeom>
          <a:noFill/>
        </p:spPr>
        <p:txBody>
          <a:bodyPr wrap="square" rtlCol="0">
            <a:spAutoFit/>
          </a:bodyPr>
          <a:lstStyle/>
          <a:p>
            <a:pPr algn="ctr">
              <a:buClr>
                <a:srgbClr val="2695D2"/>
              </a:buClr>
              <a:buSzPct val="200000"/>
            </a:pPr>
            <a:r>
              <a:rPr lang="en-GB" sz="1200" dirty="0">
                <a:latin typeface="Raleway" pitchFamily="2" charset="0"/>
              </a:rPr>
              <a:t>TFR2004, TFR2019-2004 (year increases)</a:t>
            </a:r>
          </a:p>
        </p:txBody>
      </p:sp>
    </p:spTree>
    <p:extLst>
      <p:ext uri="{BB962C8B-B14F-4D97-AF65-F5344CB8AC3E}">
        <p14:creationId xmlns:p14="http://schemas.microsoft.com/office/powerpoint/2010/main" val="190970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BCADA-A01D-8EFF-C4FA-10C8895A6D4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813B2C1-ACE3-079A-09AE-77BFABA7B6C6}"/>
              </a:ext>
            </a:extLst>
          </p:cNvPr>
          <p:cNvSpPr>
            <a:spLocks noGrp="1"/>
          </p:cNvSpPr>
          <p:nvPr>
            <p:ph type="title"/>
          </p:nvPr>
        </p:nvSpPr>
        <p:spPr>
          <a:xfrm>
            <a:off x="360000" y="180000"/>
            <a:ext cx="11520000" cy="1152000"/>
          </a:xfrm>
        </p:spPr>
        <p:txBody>
          <a:bodyPr/>
          <a:lstStyle/>
          <a:p>
            <a:pPr algn="l"/>
            <a:r>
              <a:rPr lang="en-GB" dirty="0">
                <a:latin typeface="Raleway" pitchFamily="2" charset="0"/>
              </a:rPr>
              <a:t>Appendix 2. Full results</a:t>
            </a:r>
          </a:p>
        </p:txBody>
      </p:sp>
      <p:graphicFrame>
        <p:nvGraphicFramePr>
          <p:cNvPr id="6" name="Tabelle 5">
            <a:extLst>
              <a:ext uri="{FF2B5EF4-FFF2-40B4-BE49-F238E27FC236}">
                <a16:creationId xmlns:a16="http://schemas.microsoft.com/office/drawing/2014/main" id="{5F922850-2632-0216-7EBF-557821B35D4B}"/>
              </a:ext>
            </a:extLst>
          </p:cNvPr>
          <p:cNvGraphicFramePr>
            <a:graphicFrameLocks noGrp="1"/>
          </p:cNvGraphicFramePr>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16</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CuadroTexto 1">
            <a:extLst>
              <a:ext uri="{FF2B5EF4-FFF2-40B4-BE49-F238E27FC236}">
                <a16:creationId xmlns:a16="http://schemas.microsoft.com/office/drawing/2014/main" id="{3637B0FB-ED45-3387-86E4-4A64A0B94471}"/>
              </a:ext>
            </a:extLst>
          </p:cNvPr>
          <p:cNvSpPr txBox="1"/>
          <p:nvPr/>
        </p:nvSpPr>
        <p:spPr>
          <a:xfrm>
            <a:off x="1511166" y="1193500"/>
            <a:ext cx="9221001" cy="307777"/>
          </a:xfrm>
          <a:prstGeom prst="rect">
            <a:avLst/>
          </a:prstGeom>
          <a:noFill/>
        </p:spPr>
        <p:txBody>
          <a:bodyPr wrap="square" rtlCol="0">
            <a:spAutoFit/>
          </a:bodyPr>
          <a:lstStyle/>
          <a:p>
            <a:pPr algn="ctr">
              <a:buClr>
                <a:srgbClr val="2695D2"/>
              </a:buClr>
              <a:buSzPct val="200000"/>
            </a:pPr>
            <a:r>
              <a:rPr lang="en-GB" sz="1400" dirty="0">
                <a:latin typeface="Raleway" pitchFamily="2" charset="0"/>
              </a:rPr>
              <a:t>H1A. All time periods</a:t>
            </a:r>
          </a:p>
        </p:txBody>
      </p:sp>
      <p:sp>
        <p:nvSpPr>
          <p:cNvPr id="9" name="CuadroTexto 6">
            <a:extLst>
              <a:ext uri="{FF2B5EF4-FFF2-40B4-BE49-F238E27FC236}">
                <a16:creationId xmlns:a16="http://schemas.microsoft.com/office/drawing/2014/main" id="{D40EA0F1-2E79-4CB8-0157-A6C7840B48A5}"/>
              </a:ext>
            </a:extLst>
          </p:cNvPr>
          <p:cNvSpPr txBox="1"/>
          <p:nvPr/>
        </p:nvSpPr>
        <p:spPr>
          <a:xfrm>
            <a:off x="838063" y="6499935"/>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Years 2004-2023.</a:t>
            </a:r>
          </a:p>
        </p:txBody>
      </p:sp>
      <p:pic>
        <p:nvPicPr>
          <p:cNvPr id="12" name="Picture 1">
            <a:extLst>
              <a:ext uri="{FF2B5EF4-FFF2-40B4-BE49-F238E27FC236}">
                <a16:creationId xmlns:a16="http://schemas.microsoft.com/office/drawing/2014/main" id="{8FE6CC66-63AF-438B-8F4E-1B4DD23412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8350"/>
            <a:ext cx="3960000" cy="248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E6A85A6A-2B9E-4E37-A0EF-FE991A77FD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3363" y="2178350"/>
            <a:ext cx="3960000" cy="248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1476E3B6-E3A4-4F11-A62C-DFC3E5AE69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4847" y="2178350"/>
            <a:ext cx="3960000" cy="24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5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5E823-76CA-7E9D-16C1-1D814841A46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1369B0C-AAAF-BF3D-EDFE-C8C4B24CA71E}"/>
              </a:ext>
            </a:extLst>
          </p:cNvPr>
          <p:cNvSpPr>
            <a:spLocks noGrp="1"/>
          </p:cNvSpPr>
          <p:nvPr>
            <p:ph type="title"/>
          </p:nvPr>
        </p:nvSpPr>
        <p:spPr>
          <a:xfrm>
            <a:off x="360000" y="180000"/>
            <a:ext cx="11520000" cy="1152000"/>
          </a:xfrm>
        </p:spPr>
        <p:txBody>
          <a:bodyPr/>
          <a:lstStyle/>
          <a:p>
            <a:pPr algn="l"/>
            <a:r>
              <a:rPr lang="en-GB" dirty="0">
                <a:latin typeface="Raleway" pitchFamily="2" charset="0"/>
              </a:rPr>
              <a:t>Appendix 2. Full results</a:t>
            </a:r>
          </a:p>
        </p:txBody>
      </p:sp>
      <p:graphicFrame>
        <p:nvGraphicFramePr>
          <p:cNvPr id="6" name="Tabelle 5">
            <a:extLst>
              <a:ext uri="{FF2B5EF4-FFF2-40B4-BE49-F238E27FC236}">
                <a16:creationId xmlns:a16="http://schemas.microsoft.com/office/drawing/2014/main" id="{31559BCE-E6BE-6DB8-3E60-E909E9EFAF9A}"/>
              </a:ext>
            </a:extLst>
          </p:cNvPr>
          <p:cNvGraphicFramePr>
            <a:graphicFrameLocks noGrp="1"/>
          </p:cNvGraphicFramePr>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17</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CuadroTexto 1">
            <a:extLst>
              <a:ext uri="{FF2B5EF4-FFF2-40B4-BE49-F238E27FC236}">
                <a16:creationId xmlns:a16="http://schemas.microsoft.com/office/drawing/2014/main" id="{6ABC57F2-1416-E9AF-EB07-61BEE5854934}"/>
              </a:ext>
            </a:extLst>
          </p:cNvPr>
          <p:cNvSpPr txBox="1"/>
          <p:nvPr/>
        </p:nvSpPr>
        <p:spPr>
          <a:xfrm>
            <a:off x="1511166" y="1193500"/>
            <a:ext cx="9221001" cy="307777"/>
          </a:xfrm>
          <a:prstGeom prst="rect">
            <a:avLst/>
          </a:prstGeom>
          <a:noFill/>
        </p:spPr>
        <p:txBody>
          <a:bodyPr wrap="square" rtlCol="0">
            <a:spAutoFit/>
          </a:bodyPr>
          <a:lstStyle/>
          <a:p>
            <a:pPr algn="ctr">
              <a:buClr>
                <a:srgbClr val="2695D2"/>
              </a:buClr>
              <a:buSzPct val="200000"/>
            </a:pPr>
            <a:r>
              <a:rPr lang="en-GB" sz="1400" dirty="0">
                <a:latin typeface="Raleway" pitchFamily="2" charset="0"/>
              </a:rPr>
              <a:t>H1A. All clusters</a:t>
            </a:r>
          </a:p>
        </p:txBody>
      </p:sp>
      <p:sp>
        <p:nvSpPr>
          <p:cNvPr id="9" name="CuadroTexto 6">
            <a:extLst>
              <a:ext uri="{FF2B5EF4-FFF2-40B4-BE49-F238E27FC236}">
                <a16:creationId xmlns:a16="http://schemas.microsoft.com/office/drawing/2014/main" id="{3B7577E9-0111-4A86-A863-BDE559CB084D}"/>
              </a:ext>
            </a:extLst>
          </p:cNvPr>
          <p:cNvSpPr txBox="1"/>
          <p:nvPr/>
        </p:nvSpPr>
        <p:spPr>
          <a:xfrm>
            <a:off x="838063" y="6499935"/>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Years 2004-2023.</a:t>
            </a:r>
          </a:p>
        </p:txBody>
      </p:sp>
      <p:pic>
        <p:nvPicPr>
          <p:cNvPr id="3" name="Imagen 2">
            <a:extLst>
              <a:ext uri="{FF2B5EF4-FFF2-40B4-BE49-F238E27FC236}">
                <a16:creationId xmlns:a16="http://schemas.microsoft.com/office/drawing/2014/main" id="{A1185699-EAC9-4EB9-1E02-4BA1AFF20C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00" y="1561636"/>
            <a:ext cx="3600000" cy="24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B8853C1C-4224-543F-1F2D-0225F1C9C7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150" y="1600200"/>
            <a:ext cx="3600000" cy="24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2D26676D-AEA6-FB82-8A57-9769BD764E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300" y="1561636"/>
            <a:ext cx="3600000" cy="24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2531926-81AE-498B-A1E6-E0C93468AF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6960" y="4030785"/>
            <a:ext cx="3600000" cy="24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0F5ADCD1-2F0C-F3C9-7524-C3B80CA8B9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4014" y="4096364"/>
            <a:ext cx="3600000" cy="2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6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60144-6A19-5B32-1C01-B445F858D6D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4C4DFED-8299-39D1-643A-0D39D53BDFAD}"/>
              </a:ext>
            </a:extLst>
          </p:cNvPr>
          <p:cNvSpPr>
            <a:spLocks noGrp="1"/>
          </p:cNvSpPr>
          <p:nvPr>
            <p:ph type="title"/>
          </p:nvPr>
        </p:nvSpPr>
        <p:spPr>
          <a:xfrm>
            <a:off x="360000" y="180000"/>
            <a:ext cx="11520000" cy="1152000"/>
          </a:xfrm>
        </p:spPr>
        <p:txBody>
          <a:bodyPr/>
          <a:lstStyle/>
          <a:p>
            <a:pPr algn="l"/>
            <a:r>
              <a:rPr lang="en-GB" dirty="0">
                <a:latin typeface="Raleway" pitchFamily="2" charset="0"/>
              </a:rPr>
              <a:t>Appendix 2. Full results</a:t>
            </a:r>
          </a:p>
        </p:txBody>
      </p:sp>
      <p:graphicFrame>
        <p:nvGraphicFramePr>
          <p:cNvPr id="6" name="Tabelle 5">
            <a:extLst>
              <a:ext uri="{FF2B5EF4-FFF2-40B4-BE49-F238E27FC236}">
                <a16:creationId xmlns:a16="http://schemas.microsoft.com/office/drawing/2014/main" id="{4307952A-FEA0-F6B0-61BF-C1382339A67E}"/>
              </a:ext>
            </a:extLst>
          </p:cNvPr>
          <p:cNvGraphicFramePr>
            <a:graphicFrameLocks noGrp="1"/>
          </p:cNvGraphicFramePr>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18</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CuadroTexto 1">
            <a:extLst>
              <a:ext uri="{FF2B5EF4-FFF2-40B4-BE49-F238E27FC236}">
                <a16:creationId xmlns:a16="http://schemas.microsoft.com/office/drawing/2014/main" id="{9A9DD25C-096D-1809-EB28-FE2D688D4538}"/>
              </a:ext>
            </a:extLst>
          </p:cNvPr>
          <p:cNvSpPr txBox="1"/>
          <p:nvPr/>
        </p:nvSpPr>
        <p:spPr>
          <a:xfrm>
            <a:off x="1511166" y="1193500"/>
            <a:ext cx="9221001" cy="307777"/>
          </a:xfrm>
          <a:prstGeom prst="rect">
            <a:avLst/>
          </a:prstGeom>
          <a:noFill/>
        </p:spPr>
        <p:txBody>
          <a:bodyPr wrap="square" rtlCol="0">
            <a:spAutoFit/>
          </a:bodyPr>
          <a:lstStyle/>
          <a:p>
            <a:pPr algn="ctr">
              <a:buClr>
                <a:srgbClr val="2695D2"/>
              </a:buClr>
              <a:buSzPct val="200000"/>
            </a:pPr>
            <a:r>
              <a:rPr lang="en-GB" sz="1400" dirty="0">
                <a:latin typeface="Raleway" pitchFamily="2" charset="0"/>
              </a:rPr>
              <a:t>H1B. All time periods</a:t>
            </a:r>
          </a:p>
        </p:txBody>
      </p:sp>
      <p:sp>
        <p:nvSpPr>
          <p:cNvPr id="9" name="CuadroTexto 6">
            <a:extLst>
              <a:ext uri="{FF2B5EF4-FFF2-40B4-BE49-F238E27FC236}">
                <a16:creationId xmlns:a16="http://schemas.microsoft.com/office/drawing/2014/main" id="{2F6D1259-921C-1F11-F12E-2F904CE95523}"/>
              </a:ext>
            </a:extLst>
          </p:cNvPr>
          <p:cNvSpPr txBox="1"/>
          <p:nvPr/>
        </p:nvSpPr>
        <p:spPr>
          <a:xfrm>
            <a:off x="838063" y="6499935"/>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Years 2004-2023.</a:t>
            </a:r>
          </a:p>
        </p:txBody>
      </p:sp>
      <p:pic>
        <p:nvPicPr>
          <p:cNvPr id="3" name="Imagen 2">
            <a:extLst>
              <a:ext uri="{FF2B5EF4-FFF2-40B4-BE49-F238E27FC236}">
                <a16:creationId xmlns:a16="http://schemas.microsoft.com/office/drawing/2014/main" id="{FBE6CCCD-2243-10D3-B1F6-C2C0F66590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154" y="2109000"/>
            <a:ext cx="3960000" cy="26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6637000-FE70-F8B1-3BF9-6D357C1769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000" y="2091690"/>
            <a:ext cx="3960000" cy="26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8936988E-9705-A742-D084-28AA5941C6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000" y="2109000"/>
            <a:ext cx="3960000" cy="26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83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C2801-A657-8150-C122-8E91EF406C6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2EAC4E8-407E-FFE9-1B9B-0A2BF4DEA3DC}"/>
              </a:ext>
            </a:extLst>
          </p:cNvPr>
          <p:cNvSpPr>
            <a:spLocks noGrp="1"/>
          </p:cNvSpPr>
          <p:nvPr>
            <p:ph type="title"/>
          </p:nvPr>
        </p:nvSpPr>
        <p:spPr>
          <a:xfrm>
            <a:off x="360000" y="180000"/>
            <a:ext cx="11520000" cy="1152000"/>
          </a:xfrm>
        </p:spPr>
        <p:txBody>
          <a:bodyPr/>
          <a:lstStyle/>
          <a:p>
            <a:pPr algn="l"/>
            <a:r>
              <a:rPr lang="en-GB" dirty="0">
                <a:latin typeface="Raleway" pitchFamily="2" charset="0"/>
              </a:rPr>
              <a:t>Appendix 2. Full results</a:t>
            </a:r>
          </a:p>
        </p:txBody>
      </p:sp>
      <p:graphicFrame>
        <p:nvGraphicFramePr>
          <p:cNvPr id="6" name="Tabelle 5">
            <a:extLst>
              <a:ext uri="{FF2B5EF4-FFF2-40B4-BE49-F238E27FC236}">
                <a16:creationId xmlns:a16="http://schemas.microsoft.com/office/drawing/2014/main" id="{BD6FE437-9A55-F878-88C9-31420A3B1D6F}"/>
              </a:ext>
            </a:extLst>
          </p:cNvPr>
          <p:cNvGraphicFramePr>
            <a:graphicFrameLocks noGrp="1"/>
          </p:cNvGraphicFramePr>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19</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CuadroTexto 1">
            <a:extLst>
              <a:ext uri="{FF2B5EF4-FFF2-40B4-BE49-F238E27FC236}">
                <a16:creationId xmlns:a16="http://schemas.microsoft.com/office/drawing/2014/main" id="{D884C36A-52D5-A95E-9AAA-EB1AD775BFF2}"/>
              </a:ext>
            </a:extLst>
          </p:cNvPr>
          <p:cNvSpPr txBox="1"/>
          <p:nvPr/>
        </p:nvSpPr>
        <p:spPr>
          <a:xfrm>
            <a:off x="1511166" y="1193500"/>
            <a:ext cx="9221001" cy="307777"/>
          </a:xfrm>
          <a:prstGeom prst="rect">
            <a:avLst/>
          </a:prstGeom>
          <a:noFill/>
        </p:spPr>
        <p:txBody>
          <a:bodyPr wrap="square" rtlCol="0">
            <a:spAutoFit/>
          </a:bodyPr>
          <a:lstStyle/>
          <a:p>
            <a:pPr algn="ctr">
              <a:buClr>
                <a:srgbClr val="2695D2"/>
              </a:buClr>
              <a:buSzPct val="200000"/>
            </a:pPr>
            <a:r>
              <a:rPr lang="en-GB" sz="1400" dirty="0">
                <a:latin typeface="Raleway" pitchFamily="2" charset="0"/>
              </a:rPr>
              <a:t>H1B. All clusters</a:t>
            </a:r>
          </a:p>
        </p:txBody>
      </p:sp>
      <p:sp>
        <p:nvSpPr>
          <p:cNvPr id="9" name="CuadroTexto 6">
            <a:extLst>
              <a:ext uri="{FF2B5EF4-FFF2-40B4-BE49-F238E27FC236}">
                <a16:creationId xmlns:a16="http://schemas.microsoft.com/office/drawing/2014/main" id="{56332BD7-2CB8-FA6B-7A8D-F63AF7C2CAF3}"/>
              </a:ext>
            </a:extLst>
          </p:cNvPr>
          <p:cNvSpPr txBox="1"/>
          <p:nvPr/>
        </p:nvSpPr>
        <p:spPr>
          <a:xfrm>
            <a:off x="838063" y="6499935"/>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Years 2004-2023.</a:t>
            </a:r>
          </a:p>
        </p:txBody>
      </p:sp>
      <p:pic>
        <p:nvPicPr>
          <p:cNvPr id="11" name="Imagen 10">
            <a:extLst>
              <a:ext uri="{FF2B5EF4-FFF2-40B4-BE49-F238E27FC236}">
                <a16:creationId xmlns:a16="http://schemas.microsoft.com/office/drawing/2014/main" id="{79F32CCB-858C-2F99-9928-6147963399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 y="1588770"/>
            <a:ext cx="3600000" cy="24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489B168A-32DD-1DFB-1BB5-87E4E9CAD3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0000" y="1600200"/>
            <a:ext cx="3600000" cy="240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4AA5A049-EEAB-C0C4-ED58-841C3BA3DF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2000" y="1588770"/>
            <a:ext cx="3600000" cy="240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5087A54B-020D-2A83-6569-B10EEB93C4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7986" y="4076263"/>
            <a:ext cx="3600000" cy="24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A52D9714-13D2-5246-105B-023B7A8E66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4016" y="4111365"/>
            <a:ext cx="3600000" cy="2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23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lstStyle/>
          <a:p>
            <a:pPr algn="l"/>
            <a:r>
              <a:rPr lang="en-GB" dirty="0">
                <a:latin typeface="Raleway" pitchFamily="2" charset="0"/>
              </a:rPr>
              <a:t>Intro: Prerequisites for childbearing and postponement</a:t>
            </a:r>
          </a:p>
        </p:txBody>
      </p:sp>
      <p:graphicFrame>
        <p:nvGraphicFramePr>
          <p:cNvPr id="6" name="Tabelle 5">
            <a:extLst>
              <a:ext uri="{FF2B5EF4-FFF2-40B4-BE49-F238E27FC236}">
                <a16:creationId xmlns:a16="http://schemas.microsoft.com/office/drawing/2014/main" id="{9837AE36-8551-4CA5-A2C4-DF46C98ACD58}"/>
              </a:ext>
            </a:extLst>
          </p:cNvPr>
          <p:cNvGraphicFramePr>
            <a:graphicFrameLocks noGrp="1"/>
          </p:cNvGraphicFramePr>
          <p:nvPr>
            <p:extLst>
              <p:ext uri="{D42A27DB-BD31-4B8C-83A1-F6EECF244321}">
                <p14:modId xmlns:p14="http://schemas.microsoft.com/office/powerpoint/2010/main" val="427150066"/>
              </p:ext>
            </p:extLst>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2</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3" name="CuadroTexto 2">
            <a:extLst>
              <a:ext uri="{FF2B5EF4-FFF2-40B4-BE49-F238E27FC236}">
                <a16:creationId xmlns:a16="http://schemas.microsoft.com/office/drawing/2014/main" id="{22A26EAE-9690-7684-1361-69C71E558066}"/>
              </a:ext>
            </a:extLst>
          </p:cNvPr>
          <p:cNvSpPr txBox="1"/>
          <p:nvPr/>
        </p:nvSpPr>
        <p:spPr>
          <a:xfrm>
            <a:off x="952901" y="1540042"/>
            <a:ext cx="10578164" cy="4193264"/>
          </a:xfrm>
          <a:prstGeom prst="rect">
            <a:avLst/>
          </a:prstGeom>
          <a:noFill/>
        </p:spPr>
        <p:txBody>
          <a:bodyPr wrap="square" rtlCol="0">
            <a:spAutoFit/>
          </a:bodyPr>
          <a:lstStyle/>
          <a:p>
            <a:pPr marL="342900" indent="-342900">
              <a:lnSpc>
                <a:spcPct val="150000"/>
              </a:lnSpc>
              <a:buClr>
                <a:srgbClr val="2695D2"/>
              </a:buClr>
              <a:buSzPct val="200000"/>
              <a:buFont typeface="Arial" panose="020B0604020202020204" pitchFamily="34" charset="0"/>
              <a:buChar char="•"/>
            </a:pPr>
            <a:r>
              <a:rPr lang="en-US" sz="2000" dirty="0">
                <a:latin typeface="Raleway" pitchFamily="2" charset="0"/>
              </a:rPr>
              <a:t>The age at first parenthood has steadily increased in European countries since the 1970s (Neels et al., 2017). </a:t>
            </a:r>
          </a:p>
          <a:p>
            <a:pPr marL="342900" indent="-342900">
              <a:lnSpc>
                <a:spcPct val="150000"/>
              </a:lnSpc>
              <a:buClr>
                <a:srgbClr val="2695D2"/>
              </a:buClr>
              <a:buSzPct val="200000"/>
              <a:buFont typeface="Arial" panose="020B0604020202020204" pitchFamily="34" charset="0"/>
              <a:buChar char="•"/>
            </a:pPr>
            <a:r>
              <a:rPr lang="en-GB" sz="2000" dirty="0">
                <a:latin typeface="Raleway" pitchFamily="2" charset="0"/>
              </a:rPr>
              <a:t>Individuals tend to </a:t>
            </a:r>
            <a:r>
              <a:rPr lang="en-US" sz="2000" b="1" dirty="0">
                <a:latin typeface="Raleway" pitchFamily="2" charset="0"/>
              </a:rPr>
              <a:t>postpone childbearing until certain conditions are met</a:t>
            </a:r>
            <a:r>
              <a:rPr lang="en-GB" sz="2000" dirty="0">
                <a:latin typeface="Raleway" pitchFamily="2" charset="0"/>
              </a:rPr>
              <a:t>, such as stable employment (</a:t>
            </a:r>
            <a:r>
              <a:rPr lang="en-GB" sz="2000" dirty="0" err="1">
                <a:latin typeface="Raleway" pitchFamily="2" charset="0"/>
              </a:rPr>
              <a:t>Alderotti</a:t>
            </a:r>
            <a:r>
              <a:rPr lang="en-GB" sz="2000" dirty="0">
                <a:latin typeface="Raleway" pitchFamily="2" charset="0"/>
              </a:rPr>
              <a:t> et al., 2021), financial security (van Wijk &amp; Billari, 2024), secure housing (Vignoli et al., 2013) and </a:t>
            </a:r>
            <a:r>
              <a:rPr lang="en-GB" sz="2000" b="1" dirty="0">
                <a:latin typeface="Raleway" pitchFamily="2" charset="0"/>
              </a:rPr>
              <a:t>stable partnerships </a:t>
            </a:r>
            <a:r>
              <a:rPr lang="en-GB" sz="2000" dirty="0">
                <a:latin typeface="Raleway" pitchFamily="2" charset="0"/>
              </a:rPr>
              <a:t>(</a:t>
            </a:r>
            <a:r>
              <a:rPr lang="en-GB" sz="2000" dirty="0" err="1">
                <a:latin typeface="Raleway" pitchFamily="2" charset="0"/>
              </a:rPr>
              <a:t>Fostik</a:t>
            </a:r>
            <a:r>
              <a:rPr lang="en-GB" sz="2000" dirty="0">
                <a:latin typeface="Raleway" pitchFamily="2" charset="0"/>
              </a:rPr>
              <a:t> et al., 2023). </a:t>
            </a:r>
          </a:p>
          <a:p>
            <a:pPr marL="800100" lvl="1" indent="-342900">
              <a:lnSpc>
                <a:spcPct val="150000"/>
              </a:lnSpc>
              <a:buClr>
                <a:srgbClr val="2695D2"/>
              </a:buClr>
              <a:buSzPct val="200000"/>
              <a:buFont typeface="Arial" panose="020B0604020202020204" pitchFamily="34" charset="0"/>
              <a:buChar char="•"/>
            </a:pPr>
            <a:r>
              <a:rPr lang="en-US" sz="2000" b="1" dirty="0">
                <a:latin typeface="Raleway" pitchFamily="2" charset="0"/>
              </a:rPr>
              <a:t>Finding a suitable partner </a:t>
            </a:r>
            <a:r>
              <a:rPr lang="en-US" sz="2000" dirty="0">
                <a:latin typeface="Raleway" pitchFamily="2" charset="0"/>
              </a:rPr>
              <a:t>remains one of the most important </a:t>
            </a:r>
            <a:r>
              <a:rPr lang="en-US" sz="2000" b="1" dirty="0">
                <a:latin typeface="Raleway" pitchFamily="2" charset="0"/>
              </a:rPr>
              <a:t>prerequisites</a:t>
            </a:r>
            <a:r>
              <a:rPr lang="en-US" sz="2000" dirty="0">
                <a:latin typeface="Raleway" pitchFamily="2" charset="0"/>
              </a:rPr>
              <a:t> for childbearing (Sheppard, 2024). </a:t>
            </a:r>
          </a:p>
          <a:p>
            <a:pPr marL="800100" lvl="1" indent="-342900">
              <a:lnSpc>
                <a:spcPct val="150000"/>
              </a:lnSpc>
              <a:buClr>
                <a:srgbClr val="2695D2"/>
              </a:buClr>
              <a:buSzPct val="200000"/>
              <a:buFont typeface="Arial" panose="020B0604020202020204" pitchFamily="34" charset="0"/>
              <a:buChar char="•"/>
            </a:pPr>
            <a:r>
              <a:rPr lang="en-US" sz="2000" b="1" dirty="0">
                <a:latin typeface="Raleway" pitchFamily="2" charset="0"/>
              </a:rPr>
              <a:t>Partnership instability</a:t>
            </a:r>
            <a:r>
              <a:rPr lang="en-US" sz="2000" dirty="0">
                <a:latin typeface="Raleway" pitchFamily="2" charset="0"/>
              </a:rPr>
              <a:t> is associated with lower fertility intentions (Sturm et al., 2023) and a higher likelihood of remaining childless (Jalovaara &amp; Fasang, 2017).</a:t>
            </a:r>
            <a:endParaRPr lang="en-GB" sz="2000" dirty="0">
              <a:latin typeface="Raleway" pitchFamily="2" charset="0"/>
            </a:endParaRPr>
          </a:p>
        </p:txBody>
      </p:sp>
    </p:spTree>
    <p:extLst>
      <p:ext uri="{BB962C8B-B14F-4D97-AF65-F5344CB8AC3E}">
        <p14:creationId xmlns:p14="http://schemas.microsoft.com/office/powerpoint/2010/main" val="118570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89B42-38DC-20D9-0E00-353726E5955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D732DCB-A73C-1BF2-28B7-E4DC8A9C5A39}"/>
              </a:ext>
            </a:extLst>
          </p:cNvPr>
          <p:cNvSpPr>
            <a:spLocks noGrp="1"/>
          </p:cNvSpPr>
          <p:nvPr>
            <p:ph type="title"/>
          </p:nvPr>
        </p:nvSpPr>
        <p:spPr>
          <a:xfrm>
            <a:off x="360000" y="180000"/>
            <a:ext cx="11520000" cy="1152000"/>
          </a:xfrm>
        </p:spPr>
        <p:txBody>
          <a:bodyPr/>
          <a:lstStyle/>
          <a:p>
            <a:pPr algn="l"/>
            <a:r>
              <a:rPr lang="en-GB" dirty="0">
                <a:latin typeface="Raleway" pitchFamily="2" charset="0"/>
              </a:rPr>
              <a:t>Appendix 2. Full results</a:t>
            </a:r>
          </a:p>
        </p:txBody>
      </p:sp>
      <p:graphicFrame>
        <p:nvGraphicFramePr>
          <p:cNvPr id="6" name="Tabelle 5">
            <a:extLst>
              <a:ext uri="{FF2B5EF4-FFF2-40B4-BE49-F238E27FC236}">
                <a16:creationId xmlns:a16="http://schemas.microsoft.com/office/drawing/2014/main" id="{6102F33B-3AA8-05FD-C038-15EF9491F61D}"/>
              </a:ext>
            </a:extLst>
          </p:cNvPr>
          <p:cNvGraphicFramePr>
            <a:graphicFrameLocks noGrp="1"/>
          </p:cNvGraphicFramePr>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20</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CuadroTexto 1">
            <a:extLst>
              <a:ext uri="{FF2B5EF4-FFF2-40B4-BE49-F238E27FC236}">
                <a16:creationId xmlns:a16="http://schemas.microsoft.com/office/drawing/2014/main" id="{159B0F19-761F-9D3E-7158-2798F6E870B7}"/>
              </a:ext>
            </a:extLst>
          </p:cNvPr>
          <p:cNvSpPr txBox="1"/>
          <p:nvPr/>
        </p:nvSpPr>
        <p:spPr>
          <a:xfrm>
            <a:off x="1511166" y="1193500"/>
            <a:ext cx="9221001" cy="307777"/>
          </a:xfrm>
          <a:prstGeom prst="rect">
            <a:avLst/>
          </a:prstGeom>
          <a:noFill/>
        </p:spPr>
        <p:txBody>
          <a:bodyPr wrap="square" rtlCol="0">
            <a:spAutoFit/>
          </a:bodyPr>
          <a:lstStyle/>
          <a:p>
            <a:pPr algn="ctr">
              <a:buClr>
                <a:srgbClr val="2695D2"/>
              </a:buClr>
              <a:buSzPct val="200000"/>
            </a:pPr>
            <a:r>
              <a:rPr lang="en-GB" sz="1400" dirty="0">
                <a:latin typeface="Raleway" pitchFamily="2" charset="0"/>
              </a:rPr>
              <a:t>H1C. All time periods</a:t>
            </a:r>
          </a:p>
        </p:txBody>
      </p:sp>
      <p:sp>
        <p:nvSpPr>
          <p:cNvPr id="9" name="CuadroTexto 6">
            <a:extLst>
              <a:ext uri="{FF2B5EF4-FFF2-40B4-BE49-F238E27FC236}">
                <a16:creationId xmlns:a16="http://schemas.microsoft.com/office/drawing/2014/main" id="{F0D9CC49-CC28-A6B7-AF00-A7513D454080}"/>
              </a:ext>
            </a:extLst>
          </p:cNvPr>
          <p:cNvSpPr txBox="1"/>
          <p:nvPr/>
        </p:nvSpPr>
        <p:spPr>
          <a:xfrm>
            <a:off x="838063" y="6499935"/>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Years 2004-2023.</a:t>
            </a:r>
          </a:p>
        </p:txBody>
      </p:sp>
      <p:pic>
        <p:nvPicPr>
          <p:cNvPr id="8" name="Imagen 7">
            <a:extLst>
              <a:ext uri="{FF2B5EF4-FFF2-40B4-BE49-F238E27FC236}">
                <a16:creationId xmlns:a16="http://schemas.microsoft.com/office/drawing/2014/main" id="{DB11E540-5E72-ACE0-D3BF-3DEE5B0436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00" y="2091690"/>
            <a:ext cx="3960000" cy="260830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21F65376-AB59-6030-3429-F01B9A16F1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000" y="2109000"/>
            <a:ext cx="3960000" cy="260830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D170B70D-8EE3-0DB5-DFD7-A449F0C1A9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000" y="2091690"/>
            <a:ext cx="3960000" cy="260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4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DAB3A-AFDB-A988-AACA-C714671AA30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6AFA740-05E9-EB29-46B6-F3C186A7F4C9}"/>
              </a:ext>
            </a:extLst>
          </p:cNvPr>
          <p:cNvSpPr>
            <a:spLocks noGrp="1"/>
          </p:cNvSpPr>
          <p:nvPr>
            <p:ph type="title"/>
          </p:nvPr>
        </p:nvSpPr>
        <p:spPr>
          <a:xfrm>
            <a:off x="360000" y="180000"/>
            <a:ext cx="11520000" cy="1152000"/>
          </a:xfrm>
        </p:spPr>
        <p:txBody>
          <a:bodyPr/>
          <a:lstStyle/>
          <a:p>
            <a:pPr algn="l"/>
            <a:r>
              <a:rPr lang="en-GB" dirty="0">
                <a:latin typeface="Raleway" pitchFamily="2" charset="0"/>
              </a:rPr>
              <a:t>Appendix 2. Full results</a:t>
            </a:r>
          </a:p>
        </p:txBody>
      </p:sp>
      <p:graphicFrame>
        <p:nvGraphicFramePr>
          <p:cNvPr id="6" name="Tabelle 5">
            <a:extLst>
              <a:ext uri="{FF2B5EF4-FFF2-40B4-BE49-F238E27FC236}">
                <a16:creationId xmlns:a16="http://schemas.microsoft.com/office/drawing/2014/main" id="{399FC2F3-9C5F-C890-9771-630713525FF2}"/>
              </a:ext>
            </a:extLst>
          </p:cNvPr>
          <p:cNvGraphicFramePr>
            <a:graphicFrameLocks noGrp="1"/>
          </p:cNvGraphicFramePr>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21</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CuadroTexto 1">
            <a:extLst>
              <a:ext uri="{FF2B5EF4-FFF2-40B4-BE49-F238E27FC236}">
                <a16:creationId xmlns:a16="http://schemas.microsoft.com/office/drawing/2014/main" id="{0F0DAE5B-EDB3-865B-AB16-ABFB56209478}"/>
              </a:ext>
            </a:extLst>
          </p:cNvPr>
          <p:cNvSpPr txBox="1"/>
          <p:nvPr/>
        </p:nvSpPr>
        <p:spPr>
          <a:xfrm>
            <a:off x="1511166" y="1193500"/>
            <a:ext cx="9221001" cy="307777"/>
          </a:xfrm>
          <a:prstGeom prst="rect">
            <a:avLst/>
          </a:prstGeom>
          <a:noFill/>
        </p:spPr>
        <p:txBody>
          <a:bodyPr wrap="square" rtlCol="0">
            <a:spAutoFit/>
          </a:bodyPr>
          <a:lstStyle/>
          <a:p>
            <a:pPr algn="ctr">
              <a:buClr>
                <a:srgbClr val="2695D2"/>
              </a:buClr>
              <a:buSzPct val="200000"/>
            </a:pPr>
            <a:r>
              <a:rPr lang="en-GB" sz="1400" dirty="0">
                <a:latin typeface="Raleway" pitchFamily="2" charset="0"/>
              </a:rPr>
              <a:t>H1C. All clusters</a:t>
            </a:r>
          </a:p>
        </p:txBody>
      </p:sp>
      <p:sp>
        <p:nvSpPr>
          <p:cNvPr id="9" name="CuadroTexto 6">
            <a:extLst>
              <a:ext uri="{FF2B5EF4-FFF2-40B4-BE49-F238E27FC236}">
                <a16:creationId xmlns:a16="http://schemas.microsoft.com/office/drawing/2014/main" id="{3ABD12BF-112F-8BCE-F88F-919080EBD020}"/>
              </a:ext>
            </a:extLst>
          </p:cNvPr>
          <p:cNvSpPr txBox="1"/>
          <p:nvPr/>
        </p:nvSpPr>
        <p:spPr>
          <a:xfrm>
            <a:off x="838063" y="6499935"/>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Years 2004-2023.</a:t>
            </a:r>
          </a:p>
        </p:txBody>
      </p:sp>
      <p:pic>
        <p:nvPicPr>
          <p:cNvPr id="3" name="Imagen 2">
            <a:extLst>
              <a:ext uri="{FF2B5EF4-FFF2-40B4-BE49-F238E27FC236}">
                <a16:creationId xmlns:a16="http://schemas.microsoft.com/office/drawing/2014/main" id="{151DADB4-2E43-95CF-5284-4A0184925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99" y="1629422"/>
            <a:ext cx="3600000" cy="237118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DDF74368-5F41-904A-EDA2-6C6EE8C581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633" y="1671311"/>
            <a:ext cx="3600000" cy="236712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239FA539-0571-D41D-349F-4B963DDE1D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2003" y="1633483"/>
            <a:ext cx="3600000" cy="236712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80A969C-1F91-7AAA-05BC-BCC27A0294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7984" y="4083592"/>
            <a:ext cx="3600000" cy="237118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8F5840D3-52B7-D5F2-ECFE-6EF188BB17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9064" y="4109952"/>
            <a:ext cx="3600000" cy="236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0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62C60-C2EA-23CA-4A32-C704CD06D476}"/>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7DA60D77-6514-4B15-6029-0D7942E883A4}"/>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22</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5" name="Titel 3">
            <a:extLst>
              <a:ext uri="{FF2B5EF4-FFF2-40B4-BE49-F238E27FC236}">
                <a16:creationId xmlns:a16="http://schemas.microsoft.com/office/drawing/2014/main" id="{0F31F491-9ACD-92EB-2E79-F5489755B8BD}"/>
              </a:ext>
            </a:extLst>
          </p:cNvPr>
          <p:cNvSpPr txBox="1">
            <a:spLocks/>
          </p:cNvSpPr>
          <p:nvPr/>
        </p:nvSpPr>
        <p:spPr>
          <a:xfrm>
            <a:off x="360000" y="43552"/>
            <a:ext cx="11520000" cy="1152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i="0" kern="1200" baseline="0">
                <a:solidFill>
                  <a:srgbClr val="2695D2"/>
                </a:solidFill>
                <a:latin typeface="Raleway" panose="020B0003030101060003"/>
                <a:ea typeface="+mj-ea"/>
                <a:cs typeface="+mj-cs"/>
              </a:defRPr>
            </a:lvl1pPr>
          </a:lstStyle>
          <a:p>
            <a:pPr algn="l"/>
            <a:r>
              <a:rPr lang="en-GB" dirty="0">
                <a:latin typeface="Raleway" pitchFamily="2" charset="0"/>
              </a:rPr>
              <a:t>4. Results. Stop co-residing with a partner shortly after child, by country</a:t>
            </a:r>
          </a:p>
        </p:txBody>
      </p:sp>
      <p:sp>
        <p:nvSpPr>
          <p:cNvPr id="20" name="CuadroTexto 6">
            <a:extLst>
              <a:ext uri="{FF2B5EF4-FFF2-40B4-BE49-F238E27FC236}">
                <a16:creationId xmlns:a16="http://schemas.microsoft.com/office/drawing/2014/main" id="{EC246EED-608B-C3EF-7B38-A59F87DDC5CC}"/>
              </a:ext>
            </a:extLst>
          </p:cNvPr>
          <p:cNvSpPr txBox="1"/>
          <p:nvPr/>
        </p:nvSpPr>
        <p:spPr>
          <a:xfrm>
            <a:off x="841985" y="6510198"/>
            <a:ext cx="9221001"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All countries, years 2004-2023.</a:t>
            </a:r>
          </a:p>
        </p:txBody>
      </p:sp>
      <p:sp>
        <p:nvSpPr>
          <p:cNvPr id="2" name="CuadroTexto 6">
            <a:extLst>
              <a:ext uri="{FF2B5EF4-FFF2-40B4-BE49-F238E27FC236}">
                <a16:creationId xmlns:a16="http://schemas.microsoft.com/office/drawing/2014/main" id="{316FEA98-BEA8-5435-3F40-EA16DB555EFF}"/>
              </a:ext>
            </a:extLst>
          </p:cNvPr>
          <p:cNvSpPr txBox="1"/>
          <p:nvPr/>
        </p:nvSpPr>
        <p:spPr>
          <a:xfrm>
            <a:off x="1036295" y="1792475"/>
            <a:ext cx="9618045" cy="307777"/>
          </a:xfrm>
          <a:prstGeom prst="rect">
            <a:avLst/>
          </a:prstGeom>
          <a:noFill/>
        </p:spPr>
        <p:txBody>
          <a:bodyPr wrap="square" rtlCol="0">
            <a:spAutoFit/>
          </a:bodyPr>
          <a:lstStyle/>
          <a:p>
            <a:pPr algn="ctr">
              <a:buClr>
                <a:srgbClr val="2695D2"/>
              </a:buClr>
              <a:buSzPct val="200000"/>
            </a:pPr>
            <a:r>
              <a:rPr lang="en-GB" sz="1400" dirty="0">
                <a:latin typeface="Raleway" pitchFamily="2" charset="0"/>
              </a:rPr>
              <a:t>Predicted probabilities of </a:t>
            </a:r>
            <a:r>
              <a:rPr lang="en-US" sz="1400" dirty="0">
                <a:latin typeface="Raleway" pitchFamily="2" charset="0"/>
              </a:rPr>
              <a:t>experiencing a union dissolution in t₂, t₃, or t₄, by age group and by changes in parity. </a:t>
            </a:r>
            <a:endParaRPr lang="en-GB" sz="1400" dirty="0">
              <a:latin typeface="Raleway" pitchFamily="2" charset="0"/>
            </a:endParaRPr>
          </a:p>
        </p:txBody>
      </p:sp>
      <p:pic>
        <p:nvPicPr>
          <p:cNvPr id="8" name="Imagen 1">
            <a:extLst>
              <a:ext uri="{FF2B5EF4-FFF2-40B4-BE49-F238E27FC236}">
                <a16:creationId xmlns:a16="http://schemas.microsoft.com/office/drawing/2014/main" id="{79F32CCB-858C-2F99-9928-61479633998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27"/>
          <a:stretch/>
        </p:blipFill>
        <p:spPr bwMode="auto">
          <a:xfrm>
            <a:off x="235974" y="2861186"/>
            <a:ext cx="5740400" cy="323888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2">
            <a:extLst>
              <a:ext uri="{FF2B5EF4-FFF2-40B4-BE49-F238E27FC236}">
                <a16:creationId xmlns:a16="http://schemas.microsoft.com/office/drawing/2014/main" id="{489B168A-32DD-1DFB-1BB5-87E4E9CAD33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427"/>
          <a:stretch/>
        </p:blipFill>
        <p:spPr bwMode="auto">
          <a:xfrm>
            <a:off x="6050945" y="2861186"/>
            <a:ext cx="5740400" cy="32388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CBA4291-5F12-4D78-8C97-9E0A2634FA06}"/>
              </a:ext>
            </a:extLst>
          </p:cNvPr>
          <p:cNvSpPr txBox="1"/>
          <p:nvPr/>
        </p:nvSpPr>
        <p:spPr>
          <a:xfrm>
            <a:off x="554032" y="2233358"/>
            <a:ext cx="4441713" cy="523220"/>
          </a:xfrm>
          <a:prstGeom prst="rect">
            <a:avLst/>
          </a:prstGeom>
          <a:noFill/>
        </p:spPr>
        <p:txBody>
          <a:bodyPr wrap="square" rtlCol="0">
            <a:spAutoFit/>
          </a:bodyPr>
          <a:lstStyle/>
          <a:p>
            <a:r>
              <a:rPr lang="en-GB" sz="1400" dirty="0">
                <a:solidFill>
                  <a:srgbClr val="009999"/>
                </a:solidFill>
              </a:rPr>
              <a:t>Cluster: </a:t>
            </a:r>
            <a:r>
              <a:rPr lang="en-GB" sz="1400" b="1" dirty="0">
                <a:solidFill>
                  <a:srgbClr val="009999"/>
                </a:solidFill>
              </a:rPr>
              <a:t>Average fertility level and timing </a:t>
            </a:r>
            <a:r>
              <a:rPr lang="en-GB" sz="1400" dirty="0">
                <a:solidFill>
                  <a:srgbClr val="009999"/>
                </a:solidFill>
              </a:rPr>
              <a:t>(</a:t>
            </a:r>
            <a:r>
              <a:rPr lang="pt-BR" sz="1400" dirty="0">
                <a:solidFill>
                  <a:srgbClr val="009999"/>
                </a:solidFill>
              </a:rPr>
              <a:t>Austria, Croatia, Cyprus, Estonia, Lithuania, Malta, Portugal, Serbia</a:t>
            </a:r>
            <a:r>
              <a:rPr lang="en-GB" sz="1400" dirty="0">
                <a:solidFill>
                  <a:srgbClr val="009999"/>
                </a:solidFill>
              </a:rPr>
              <a:t>)</a:t>
            </a:r>
          </a:p>
        </p:txBody>
      </p:sp>
      <p:sp>
        <p:nvSpPr>
          <p:cNvPr id="11" name="TextBox 10">
            <a:extLst>
              <a:ext uri="{FF2B5EF4-FFF2-40B4-BE49-F238E27FC236}">
                <a16:creationId xmlns:a16="http://schemas.microsoft.com/office/drawing/2014/main" id="{B3382E3E-FB75-44C6-B153-92468EAFBE9C}"/>
              </a:ext>
            </a:extLst>
          </p:cNvPr>
          <p:cNvSpPr txBox="1"/>
          <p:nvPr/>
        </p:nvSpPr>
        <p:spPr>
          <a:xfrm>
            <a:off x="6505497" y="2210712"/>
            <a:ext cx="4308019" cy="523220"/>
          </a:xfrm>
          <a:prstGeom prst="rect">
            <a:avLst/>
          </a:prstGeom>
          <a:noFill/>
        </p:spPr>
        <p:txBody>
          <a:bodyPr wrap="square" rtlCol="0">
            <a:spAutoFit/>
          </a:bodyPr>
          <a:lstStyle/>
          <a:p>
            <a:r>
              <a:rPr lang="en-GB" sz="1400" dirty="0">
                <a:solidFill>
                  <a:srgbClr val="009999"/>
                </a:solidFill>
              </a:rPr>
              <a:t>Cluster: </a:t>
            </a:r>
            <a:r>
              <a:rPr lang="en-GB" sz="1400" b="1" dirty="0">
                <a:solidFill>
                  <a:srgbClr val="009999"/>
                </a:solidFill>
              </a:rPr>
              <a:t>Very low and early fertility </a:t>
            </a:r>
            <a:r>
              <a:rPr lang="en-GB" sz="1400" dirty="0">
                <a:solidFill>
                  <a:srgbClr val="009999"/>
                </a:solidFill>
              </a:rPr>
              <a:t>(</a:t>
            </a:r>
            <a:r>
              <a:rPr lang="it-IT" sz="1400" dirty="0">
                <a:solidFill>
                  <a:srgbClr val="009999"/>
                </a:solidFill>
              </a:rPr>
              <a:t>Bulgaria, Czechia, Hungary, Latvia, Poland, Romania, Slovakia</a:t>
            </a:r>
            <a:r>
              <a:rPr lang="en-GB" sz="1400" dirty="0">
                <a:solidFill>
                  <a:srgbClr val="009999"/>
                </a:solidFill>
              </a:rPr>
              <a:t>)</a:t>
            </a:r>
          </a:p>
        </p:txBody>
      </p:sp>
    </p:spTree>
    <p:extLst>
      <p:ext uri="{BB962C8B-B14F-4D97-AF65-F5344CB8AC3E}">
        <p14:creationId xmlns:p14="http://schemas.microsoft.com/office/powerpoint/2010/main" val="993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FF9F0-B958-27E2-96D8-26C06CEC81B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BBDDFEE-B3BB-49D7-A25D-A647FE9D96EC}"/>
              </a:ext>
            </a:extLst>
          </p:cNvPr>
          <p:cNvSpPr>
            <a:spLocks noGrp="1"/>
          </p:cNvSpPr>
          <p:nvPr>
            <p:ph type="title"/>
          </p:nvPr>
        </p:nvSpPr>
        <p:spPr>
          <a:xfrm>
            <a:off x="360000" y="180000"/>
            <a:ext cx="10284326" cy="1152000"/>
          </a:xfrm>
        </p:spPr>
        <p:txBody>
          <a:bodyPr/>
          <a:lstStyle/>
          <a:p>
            <a:pPr algn="l"/>
            <a:r>
              <a:rPr lang="en-GB" dirty="0">
                <a:latin typeface="Raleway" pitchFamily="2" charset="0"/>
              </a:rPr>
              <a:t>Intro: More obstacles to childbearing with age</a:t>
            </a:r>
          </a:p>
        </p:txBody>
      </p:sp>
      <p:graphicFrame>
        <p:nvGraphicFramePr>
          <p:cNvPr id="6" name="Tabelle 5">
            <a:extLst>
              <a:ext uri="{FF2B5EF4-FFF2-40B4-BE49-F238E27FC236}">
                <a16:creationId xmlns:a16="http://schemas.microsoft.com/office/drawing/2014/main" id="{B28665E0-0613-4571-51D0-162DAB53F53A}"/>
              </a:ext>
            </a:extLst>
          </p:cNvPr>
          <p:cNvGraphicFramePr>
            <a:graphicFrameLocks noGrp="1"/>
          </p:cNvGraphicFramePr>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3</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3" name="CuadroTexto 2">
            <a:extLst>
              <a:ext uri="{FF2B5EF4-FFF2-40B4-BE49-F238E27FC236}">
                <a16:creationId xmlns:a16="http://schemas.microsoft.com/office/drawing/2014/main" id="{AF553BD8-4316-A1F4-DB49-DC3EFB1408E3}"/>
              </a:ext>
            </a:extLst>
          </p:cNvPr>
          <p:cNvSpPr txBox="1"/>
          <p:nvPr/>
        </p:nvSpPr>
        <p:spPr>
          <a:xfrm>
            <a:off x="914679" y="1278184"/>
            <a:ext cx="10190744" cy="4652492"/>
          </a:xfrm>
          <a:prstGeom prst="rect">
            <a:avLst/>
          </a:prstGeom>
          <a:noFill/>
        </p:spPr>
        <p:txBody>
          <a:bodyPr wrap="square" rtlCol="0">
            <a:spAutoFit/>
          </a:bodyPr>
          <a:lstStyle/>
          <a:p>
            <a:pPr marL="342900" indent="-342900">
              <a:lnSpc>
                <a:spcPct val="150000"/>
              </a:lnSpc>
              <a:buClr>
                <a:srgbClr val="2695D2"/>
              </a:buClr>
              <a:buSzPct val="200000"/>
              <a:buFont typeface="Arial" panose="020B0604020202020204" pitchFamily="34" charset="0"/>
              <a:buChar char="•"/>
            </a:pPr>
            <a:r>
              <a:rPr lang="en-US" sz="2000" b="1" dirty="0">
                <a:latin typeface="Raleway" pitchFamily="2" charset="0"/>
              </a:rPr>
              <a:t>Reproductive capacity</a:t>
            </a:r>
            <a:r>
              <a:rPr lang="en-US" sz="2000" dirty="0">
                <a:latin typeface="Raleway" pitchFamily="2" charset="0"/>
              </a:rPr>
              <a:t> </a:t>
            </a:r>
            <a:r>
              <a:rPr lang="en-US" sz="2000" b="1" dirty="0">
                <a:latin typeface="Raleway" pitchFamily="2" charset="0"/>
              </a:rPr>
              <a:t>declines with age</a:t>
            </a:r>
            <a:r>
              <a:rPr lang="en-US" sz="2000" dirty="0">
                <a:latin typeface="Raleway" pitchFamily="2" charset="0"/>
              </a:rPr>
              <a:t>, especially among women</a:t>
            </a:r>
            <a:r>
              <a:rPr lang="en-US" sz="2000" b="1" dirty="0">
                <a:latin typeface="Raleway" pitchFamily="2" charset="0"/>
              </a:rPr>
              <a:t> </a:t>
            </a:r>
            <a:r>
              <a:rPr lang="en-US" sz="2000" dirty="0">
                <a:latin typeface="Raleway" pitchFamily="2" charset="0"/>
              </a:rPr>
              <a:t>(Leridon &amp; Slama, 2008; Te Velde et al., 2012). </a:t>
            </a:r>
          </a:p>
          <a:p>
            <a:pPr marL="342900" indent="-342900">
              <a:lnSpc>
                <a:spcPct val="150000"/>
              </a:lnSpc>
              <a:buClr>
                <a:srgbClr val="2695D2"/>
              </a:buClr>
              <a:buSzPct val="200000"/>
              <a:buFont typeface="Arial" panose="020B0604020202020204" pitchFamily="34" charset="0"/>
              <a:buChar char="•"/>
            </a:pPr>
            <a:r>
              <a:rPr lang="en-US" sz="2000" dirty="0">
                <a:latin typeface="Raleway" pitchFamily="2" charset="0"/>
              </a:rPr>
              <a:t>And the </a:t>
            </a:r>
            <a:r>
              <a:rPr lang="en-US" sz="2000" b="1" dirty="0">
                <a:latin typeface="Raleway" pitchFamily="2" charset="0"/>
              </a:rPr>
              <a:t>normative upper age limit </a:t>
            </a:r>
            <a:r>
              <a:rPr lang="en-US" sz="2000" dirty="0">
                <a:latin typeface="Raleway" pitchFamily="2" charset="0"/>
              </a:rPr>
              <a:t>to having a first child persists even if it has increased in most European countries (on average 43 years old for women) (Lazzari et al. 2022)</a:t>
            </a:r>
          </a:p>
          <a:p>
            <a:pPr marL="342900" indent="-342900">
              <a:lnSpc>
                <a:spcPct val="150000"/>
              </a:lnSpc>
              <a:buClr>
                <a:srgbClr val="2695D2"/>
              </a:buClr>
              <a:buSzPct val="200000"/>
              <a:buFont typeface="Arial" panose="020B0604020202020204" pitchFamily="34" charset="0"/>
              <a:buChar char="•"/>
            </a:pPr>
            <a:endParaRPr lang="en-US" sz="2000" dirty="0">
              <a:latin typeface="Raleway" pitchFamily="2" charset="0"/>
            </a:endParaRPr>
          </a:p>
          <a:p>
            <a:pPr marL="342900" indent="-342900">
              <a:lnSpc>
                <a:spcPct val="150000"/>
              </a:lnSpc>
              <a:buClr>
                <a:srgbClr val="2695D2"/>
              </a:buClr>
              <a:buSzPct val="200000"/>
              <a:buFont typeface="Arial" panose="020B0604020202020204" pitchFamily="34" charset="0"/>
              <a:buChar char="•"/>
            </a:pPr>
            <a:r>
              <a:rPr lang="en-US" sz="2000" dirty="0">
                <a:latin typeface="Raleway" pitchFamily="2" charset="0"/>
              </a:rPr>
              <a:t>Postponing key transitions to adulthood has been linked to a higher likelihood of remaining childless (Saarela &amp; Skirbekk, 2020; Beaujouan and Neels, 2025), a lower probability of achieving fertility intentions (Nishikido et al., 2022; Beaujouan et al. 2019), and a greater reliance on infertility treatments (Suero et al., 2025).</a:t>
            </a:r>
            <a:endParaRPr lang="en-GB" sz="2000" dirty="0">
              <a:latin typeface="Raleway" pitchFamily="2" charset="0"/>
            </a:endParaRPr>
          </a:p>
        </p:txBody>
      </p:sp>
    </p:spTree>
    <p:extLst>
      <p:ext uri="{BB962C8B-B14F-4D97-AF65-F5344CB8AC3E}">
        <p14:creationId xmlns:p14="http://schemas.microsoft.com/office/powerpoint/2010/main" val="352137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1BA6B-6404-2BE0-586C-3049056951F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0A0B206-F5B0-92B4-C712-5062ACA429E0}"/>
              </a:ext>
            </a:extLst>
          </p:cNvPr>
          <p:cNvSpPr>
            <a:spLocks noGrp="1"/>
          </p:cNvSpPr>
          <p:nvPr>
            <p:ph type="title"/>
          </p:nvPr>
        </p:nvSpPr>
        <p:spPr>
          <a:xfrm>
            <a:off x="360000" y="180000"/>
            <a:ext cx="11520000" cy="1152000"/>
          </a:xfrm>
        </p:spPr>
        <p:txBody>
          <a:bodyPr/>
          <a:lstStyle/>
          <a:p>
            <a:pPr algn="l"/>
            <a:r>
              <a:rPr lang="en-GB" dirty="0">
                <a:latin typeface="Raleway" pitchFamily="2" charset="0"/>
              </a:rPr>
              <a:t>Intro: </a:t>
            </a:r>
            <a:r>
              <a:rPr lang="en-US" dirty="0">
                <a:latin typeface="Raleway" pitchFamily="2" charset="0"/>
              </a:rPr>
              <a:t>Foregoing the prerequisites for parenthood at higher reproductive ages? </a:t>
            </a:r>
            <a:endParaRPr lang="en-GB" dirty="0">
              <a:latin typeface="Raleway" pitchFamily="2" charset="0"/>
            </a:endParaRPr>
          </a:p>
        </p:txBody>
      </p:sp>
      <p:graphicFrame>
        <p:nvGraphicFramePr>
          <p:cNvPr id="6" name="Tabelle 5">
            <a:extLst>
              <a:ext uri="{FF2B5EF4-FFF2-40B4-BE49-F238E27FC236}">
                <a16:creationId xmlns:a16="http://schemas.microsoft.com/office/drawing/2014/main" id="{6584E74C-B597-C1A1-F629-1D147C92DFE1}"/>
              </a:ext>
            </a:extLst>
          </p:cNvPr>
          <p:cNvGraphicFramePr>
            <a:graphicFrameLocks noGrp="1"/>
          </p:cNvGraphicFramePr>
          <p:nvPr/>
        </p:nvGraphicFramePr>
        <p:xfrm>
          <a:off x="179999" y="6975792"/>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4</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3" name="CuadroTexto 2">
            <a:extLst>
              <a:ext uri="{FF2B5EF4-FFF2-40B4-BE49-F238E27FC236}">
                <a16:creationId xmlns:a16="http://schemas.microsoft.com/office/drawing/2014/main" id="{166F2BC6-6EEA-DC3F-CC34-840B8BD991A7}"/>
              </a:ext>
            </a:extLst>
          </p:cNvPr>
          <p:cNvSpPr txBox="1"/>
          <p:nvPr/>
        </p:nvSpPr>
        <p:spPr>
          <a:xfrm>
            <a:off x="952901" y="1540042"/>
            <a:ext cx="10578164" cy="5114157"/>
          </a:xfrm>
          <a:prstGeom prst="rect">
            <a:avLst/>
          </a:prstGeom>
          <a:noFill/>
        </p:spPr>
        <p:txBody>
          <a:bodyPr wrap="square" rtlCol="0">
            <a:spAutoFit/>
          </a:bodyPr>
          <a:lstStyle/>
          <a:p>
            <a:pPr marL="342900" indent="-342900">
              <a:lnSpc>
                <a:spcPct val="150000"/>
              </a:lnSpc>
              <a:buClr>
                <a:srgbClr val="2695D2"/>
              </a:buClr>
              <a:buSzPct val="200000"/>
              <a:buFont typeface="Arial" panose="020B0604020202020204" pitchFamily="34" charset="0"/>
              <a:buChar char="•"/>
            </a:pPr>
            <a:r>
              <a:rPr lang="en-US" sz="2000" b="1" dirty="0">
                <a:latin typeface="Raleway" pitchFamily="2" charset="0"/>
              </a:rPr>
              <a:t>Older women may experience greater pressure to have children</a:t>
            </a:r>
            <a:r>
              <a:rPr lang="en-US" sz="2000" dirty="0">
                <a:latin typeface="Raleway" pitchFamily="2" charset="0"/>
              </a:rPr>
              <a:t> within a limited timeframe (</a:t>
            </a:r>
            <a:r>
              <a:rPr lang="en-US" sz="2000" dirty="0" err="1">
                <a:latin typeface="Raleway" pitchFamily="2" charset="0"/>
              </a:rPr>
              <a:t>Iacovou</a:t>
            </a:r>
            <a:r>
              <a:rPr lang="en-US" sz="2000" dirty="0">
                <a:latin typeface="Raleway" pitchFamily="2" charset="0"/>
              </a:rPr>
              <a:t> &amp; Tavares, 2011), prompting them to accelerate certain life transitions in an effort to avoid running out of time to have a baby. </a:t>
            </a:r>
          </a:p>
          <a:p>
            <a:pPr marL="342900" indent="-342900">
              <a:lnSpc>
                <a:spcPct val="150000"/>
              </a:lnSpc>
              <a:buClr>
                <a:srgbClr val="2695D2"/>
              </a:buClr>
              <a:buSzPct val="200000"/>
              <a:buFont typeface="Arial" panose="020B0604020202020204" pitchFamily="34" charset="0"/>
              <a:buChar char="•"/>
            </a:pPr>
            <a:r>
              <a:rPr lang="en-US" sz="2000" dirty="0">
                <a:latin typeface="Raleway" pitchFamily="2" charset="0"/>
              </a:rPr>
              <a:t>We already know that:</a:t>
            </a:r>
          </a:p>
          <a:p>
            <a:pPr marL="800100" lvl="1" indent="-342900">
              <a:lnSpc>
                <a:spcPct val="150000"/>
              </a:lnSpc>
              <a:buClr>
                <a:srgbClr val="2695D2"/>
              </a:buClr>
              <a:buSzPct val="200000"/>
              <a:buFont typeface="Arial" panose="020B0604020202020204" pitchFamily="34" charset="0"/>
              <a:buChar char="•"/>
            </a:pPr>
            <a:r>
              <a:rPr lang="en-US" sz="2000" dirty="0">
                <a:latin typeface="Raleway" pitchFamily="2" charset="0"/>
              </a:rPr>
              <a:t>Birth intervals become shorter with age (Compans et al. 2023)</a:t>
            </a:r>
          </a:p>
          <a:p>
            <a:pPr marL="800100" lvl="1" indent="-342900">
              <a:lnSpc>
                <a:spcPct val="150000"/>
              </a:lnSpc>
              <a:buClr>
                <a:srgbClr val="2695D2"/>
              </a:buClr>
              <a:buSzPct val="200000"/>
              <a:buFont typeface="Arial" panose="020B0604020202020204" pitchFamily="34" charset="0"/>
              <a:buChar char="•"/>
            </a:pPr>
            <a:r>
              <a:rPr lang="en-US" sz="2000" dirty="0">
                <a:latin typeface="Raleway" pitchFamily="2" charset="0"/>
              </a:rPr>
              <a:t>More first births take place fast in partnerships started after age 32 in France (Compans and Beaujouan 2020)</a:t>
            </a:r>
          </a:p>
          <a:p>
            <a:pPr marL="342900" indent="-342900">
              <a:lnSpc>
                <a:spcPct val="150000"/>
              </a:lnSpc>
              <a:buClr>
                <a:srgbClr val="2695D2"/>
              </a:buClr>
              <a:buSzPct val="200000"/>
              <a:buFont typeface="Arial" panose="020B0604020202020204" pitchFamily="34" charset="0"/>
              <a:buChar char="•"/>
            </a:pPr>
            <a:r>
              <a:rPr lang="en-US" sz="2000" dirty="0">
                <a:latin typeface="Raleway" pitchFamily="2" charset="0"/>
              </a:rPr>
              <a:t>In terms of partnership, this may involve spending less time evaluating the quality and stability of a relationship before becoming a parent, transitioning to parenthood within suboptimal partnerships, or even outside a partnership.</a:t>
            </a:r>
          </a:p>
          <a:p>
            <a:pPr marL="342900" indent="-342900">
              <a:lnSpc>
                <a:spcPct val="150000"/>
              </a:lnSpc>
              <a:buClr>
                <a:srgbClr val="2695D2"/>
              </a:buClr>
              <a:buSzPct val="200000"/>
              <a:buFont typeface="Arial" panose="020B0604020202020204" pitchFamily="34" charset="0"/>
              <a:buChar char="•"/>
            </a:pPr>
            <a:endParaRPr lang="en-GB" sz="2000" dirty="0">
              <a:latin typeface="Raleway" pitchFamily="2" charset="0"/>
            </a:endParaRPr>
          </a:p>
        </p:txBody>
      </p:sp>
    </p:spTree>
    <p:extLst>
      <p:ext uri="{BB962C8B-B14F-4D97-AF65-F5344CB8AC3E}">
        <p14:creationId xmlns:p14="http://schemas.microsoft.com/office/powerpoint/2010/main" val="278033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lstStyle/>
          <a:p>
            <a:pPr algn="l"/>
            <a:r>
              <a:rPr lang="en-GB" dirty="0">
                <a:latin typeface="Raleway" pitchFamily="2" charset="0"/>
              </a:rPr>
              <a:t>Hypotheses</a:t>
            </a:r>
          </a:p>
        </p:txBody>
      </p:sp>
      <p:graphicFrame>
        <p:nvGraphicFramePr>
          <p:cNvPr id="6" name="Tabelle 5">
            <a:extLst>
              <a:ext uri="{FF2B5EF4-FFF2-40B4-BE49-F238E27FC236}">
                <a16:creationId xmlns:a16="http://schemas.microsoft.com/office/drawing/2014/main" id="{9837AE36-8551-4CA5-A2C4-DF46C98ACD58}"/>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5</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8" name="CuadroTexto 7">
            <a:extLst>
              <a:ext uri="{FF2B5EF4-FFF2-40B4-BE49-F238E27FC236}">
                <a16:creationId xmlns:a16="http://schemas.microsoft.com/office/drawing/2014/main" id="{63037170-1222-0D40-D8C6-A1750D82BA4D}"/>
              </a:ext>
            </a:extLst>
          </p:cNvPr>
          <p:cNvSpPr txBox="1"/>
          <p:nvPr/>
        </p:nvSpPr>
        <p:spPr>
          <a:xfrm>
            <a:off x="799551" y="1275956"/>
            <a:ext cx="10578164" cy="4708981"/>
          </a:xfrm>
          <a:prstGeom prst="rect">
            <a:avLst/>
          </a:prstGeom>
          <a:noFill/>
        </p:spPr>
        <p:txBody>
          <a:bodyPr wrap="square" rtlCol="0">
            <a:spAutoFit/>
          </a:bodyPr>
          <a:lstStyle/>
          <a:p>
            <a:pPr>
              <a:buClr>
                <a:srgbClr val="2695D2"/>
              </a:buClr>
              <a:buSzPct val="200000"/>
            </a:pPr>
            <a:endParaRPr lang="en-GB" sz="2000" dirty="0">
              <a:latin typeface="Raleway" pitchFamily="2" charset="0"/>
            </a:endParaRPr>
          </a:p>
          <a:p>
            <a:pPr marL="457200" indent="-457200">
              <a:buClr>
                <a:srgbClr val="2695D2"/>
              </a:buClr>
              <a:buSzPct val="200000"/>
              <a:buFont typeface="+mj-lt"/>
              <a:buAutoNum type="arabicPeriod"/>
            </a:pPr>
            <a:r>
              <a:rPr lang="en-US" sz="2000" dirty="0">
                <a:latin typeface="Raleway" pitchFamily="2" charset="0"/>
              </a:rPr>
              <a:t>Older childless women may feel compelled to shorten the period of relationship assessment—or even bypass partnership altogether— before childbearing, driven by the perception that time is running out to achieve their fertility goals (</a:t>
            </a:r>
            <a:r>
              <a:rPr lang="en-US" sz="2000" dirty="0">
                <a:solidFill>
                  <a:srgbClr val="2695D2"/>
                </a:solidFill>
                <a:latin typeface="Raleway" pitchFamily="2" charset="0"/>
              </a:rPr>
              <a:t>Hypothesis 1</a:t>
            </a:r>
            <a:r>
              <a:rPr lang="en-US" sz="2000" dirty="0">
                <a:latin typeface="Raleway" pitchFamily="2" charset="0"/>
              </a:rPr>
              <a:t>).</a:t>
            </a:r>
          </a:p>
          <a:p>
            <a:pPr marL="457200" indent="-457200">
              <a:buClr>
                <a:srgbClr val="2695D2"/>
              </a:buClr>
              <a:buSzPct val="200000"/>
              <a:buFont typeface="+mj-lt"/>
              <a:buAutoNum type="arabicPeriod"/>
            </a:pPr>
            <a:endParaRPr lang="en-US" sz="2000" dirty="0">
              <a:latin typeface="Raleway" pitchFamily="2" charset="0"/>
            </a:endParaRPr>
          </a:p>
          <a:p>
            <a:pPr marL="914400" lvl="1" indent="-457200">
              <a:buClr>
                <a:srgbClr val="2695D2"/>
              </a:buClr>
              <a:buSzPct val="150000"/>
              <a:buFont typeface="+mj-lt"/>
              <a:buAutoNum type="alphaLcParenR"/>
            </a:pPr>
            <a:r>
              <a:rPr lang="en-US" sz="2000" dirty="0">
                <a:latin typeface="Raleway" pitchFamily="2" charset="0"/>
              </a:rPr>
              <a:t>Older women may be more likely than younger women to </a:t>
            </a:r>
            <a:r>
              <a:rPr lang="en-US" sz="2000" b="1" dirty="0">
                <a:latin typeface="Raleway" pitchFamily="2" charset="0"/>
              </a:rPr>
              <a:t>have a child shortly after entering a co-residential partnership </a:t>
            </a:r>
            <a:r>
              <a:rPr lang="en-US" sz="2000" dirty="0">
                <a:latin typeface="Raleway" pitchFamily="2" charset="0"/>
              </a:rPr>
              <a:t>(</a:t>
            </a:r>
            <a:r>
              <a:rPr lang="en-US" sz="2000" dirty="0">
                <a:solidFill>
                  <a:srgbClr val="2695D2"/>
                </a:solidFill>
                <a:latin typeface="Raleway" pitchFamily="2" charset="0"/>
              </a:rPr>
              <a:t>Hypothesis 1A</a:t>
            </a:r>
            <a:r>
              <a:rPr lang="en-US" sz="2000" dirty="0">
                <a:latin typeface="Raleway" pitchFamily="2" charset="0"/>
              </a:rPr>
              <a:t>). </a:t>
            </a:r>
          </a:p>
          <a:p>
            <a:pPr marL="914400" lvl="1" indent="-457200">
              <a:buClr>
                <a:srgbClr val="2695D2"/>
              </a:buClr>
              <a:buSzPct val="150000"/>
              <a:buFont typeface="+mj-lt"/>
              <a:buAutoNum type="alphaLcParenR"/>
            </a:pPr>
            <a:r>
              <a:rPr lang="en-US" sz="2000" dirty="0">
                <a:latin typeface="Raleway" pitchFamily="2" charset="0"/>
              </a:rPr>
              <a:t>Older women may be more likely than younger women to </a:t>
            </a:r>
            <a:r>
              <a:rPr lang="en-US" sz="2000" b="1" dirty="0">
                <a:latin typeface="Raleway" pitchFamily="2" charset="0"/>
              </a:rPr>
              <a:t>experience union dissolution shortly after having a child </a:t>
            </a:r>
            <a:r>
              <a:rPr lang="en-US" sz="2000" dirty="0">
                <a:latin typeface="Raleway" pitchFamily="2" charset="0"/>
              </a:rPr>
              <a:t>(</a:t>
            </a:r>
            <a:r>
              <a:rPr lang="en-US" sz="2000" dirty="0">
                <a:solidFill>
                  <a:srgbClr val="2695D2"/>
                </a:solidFill>
                <a:latin typeface="Raleway" pitchFamily="2" charset="0"/>
              </a:rPr>
              <a:t>Hypothesis 1B</a:t>
            </a:r>
            <a:r>
              <a:rPr lang="en-US" sz="2000" dirty="0">
                <a:latin typeface="Raleway" pitchFamily="2" charset="0"/>
              </a:rPr>
              <a:t>). </a:t>
            </a:r>
          </a:p>
          <a:p>
            <a:pPr marL="914400" lvl="1" indent="-457200">
              <a:buClr>
                <a:srgbClr val="2695D2"/>
              </a:buClr>
              <a:buSzPct val="150000"/>
              <a:buFont typeface="+mj-lt"/>
              <a:buAutoNum type="alphaLcParenR"/>
            </a:pPr>
            <a:r>
              <a:rPr lang="en-US" sz="2000" dirty="0">
                <a:latin typeface="Raleway" pitchFamily="2" charset="0"/>
              </a:rPr>
              <a:t>Older women may be more likely than younger women to </a:t>
            </a:r>
            <a:r>
              <a:rPr lang="en-US" sz="2000" b="1" dirty="0">
                <a:latin typeface="Raleway" pitchFamily="2" charset="0"/>
              </a:rPr>
              <a:t>have a child outside of a co-residential partnership</a:t>
            </a:r>
            <a:r>
              <a:rPr lang="en-US" sz="2000" dirty="0">
                <a:latin typeface="Raleway" pitchFamily="2" charset="0"/>
              </a:rPr>
              <a:t> (</a:t>
            </a:r>
            <a:r>
              <a:rPr lang="en-US" sz="2000" dirty="0">
                <a:solidFill>
                  <a:srgbClr val="2695D2"/>
                </a:solidFill>
                <a:latin typeface="Raleway" pitchFamily="2" charset="0"/>
              </a:rPr>
              <a:t>Hypothesis 1C</a:t>
            </a:r>
            <a:r>
              <a:rPr lang="en-US" sz="2000" dirty="0">
                <a:latin typeface="Raleway" pitchFamily="2" charset="0"/>
              </a:rPr>
              <a:t>).</a:t>
            </a:r>
          </a:p>
          <a:p>
            <a:pPr marL="457200" indent="-457200">
              <a:spcBef>
                <a:spcPts val="2400"/>
              </a:spcBef>
              <a:buClr>
                <a:srgbClr val="2695D2"/>
              </a:buClr>
              <a:buSzPct val="200000"/>
              <a:buFont typeface="+mj-lt"/>
              <a:buAutoNum type="arabicPeriod"/>
            </a:pPr>
            <a:r>
              <a:rPr lang="en-US" sz="2000" dirty="0">
                <a:latin typeface="Raleway" pitchFamily="2" charset="0"/>
              </a:rPr>
              <a:t>In countries </a:t>
            </a:r>
            <a:r>
              <a:rPr lang="en-US" sz="2000" b="1" dirty="0">
                <a:latin typeface="Raleway" pitchFamily="2" charset="0"/>
              </a:rPr>
              <a:t>where fertility is generally postponed, older women will demonstrate greater flexibility </a:t>
            </a:r>
            <a:r>
              <a:rPr lang="en-US" sz="2000" dirty="0">
                <a:latin typeface="Raleway" pitchFamily="2" charset="0"/>
              </a:rPr>
              <a:t>in partnership prerequisites for childbearing compared to countries where early childbearing is more common (</a:t>
            </a:r>
            <a:r>
              <a:rPr lang="en-US" sz="2000" dirty="0">
                <a:solidFill>
                  <a:srgbClr val="2695D2"/>
                </a:solidFill>
                <a:latin typeface="Raleway" pitchFamily="2" charset="0"/>
              </a:rPr>
              <a:t>Hypothesis 2</a:t>
            </a:r>
            <a:r>
              <a:rPr lang="en-US" sz="2000" dirty="0">
                <a:latin typeface="Raleway" pitchFamily="2" charset="0"/>
              </a:rPr>
              <a:t>). </a:t>
            </a:r>
            <a:endParaRPr lang="en-GB" sz="2000" dirty="0">
              <a:latin typeface="Raleway" pitchFamily="2" charset="0"/>
            </a:endParaRPr>
          </a:p>
        </p:txBody>
      </p:sp>
    </p:spTree>
    <p:extLst>
      <p:ext uri="{BB962C8B-B14F-4D97-AF65-F5344CB8AC3E}">
        <p14:creationId xmlns:p14="http://schemas.microsoft.com/office/powerpoint/2010/main" val="119129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E9E06-FAC5-AF36-D8C6-A0B2ED5C410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A2997AE-3F36-B936-79B4-B8F6D4AB73C6}"/>
              </a:ext>
            </a:extLst>
          </p:cNvPr>
          <p:cNvSpPr>
            <a:spLocks noGrp="1"/>
          </p:cNvSpPr>
          <p:nvPr>
            <p:ph type="title"/>
          </p:nvPr>
        </p:nvSpPr>
        <p:spPr>
          <a:xfrm>
            <a:off x="360000" y="180000"/>
            <a:ext cx="11520000" cy="1152000"/>
          </a:xfrm>
        </p:spPr>
        <p:txBody>
          <a:bodyPr/>
          <a:lstStyle/>
          <a:p>
            <a:pPr algn="l"/>
            <a:r>
              <a:rPr lang="en-GB" dirty="0">
                <a:latin typeface="Raleway" pitchFamily="2" charset="0"/>
              </a:rPr>
              <a:t>Data and Methods</a:t>
            </a:r>
          </a:p>
        </p:txBody>
      </p:sp>
      <p:graphicFrame>
        <p:nvGraphicFramePr>
          <p:cNvPr id="6" name="Tabelle 5">
            <a:extLst>
              <a:ext uri="{FF2B5EF4-FFF2-40B4-BE49-F238E27FC236}">
                <a16:creationId xmlns:a16="http://schemas.microsoft.com/office/drawing/2014/main" id="{DFE40556-0BE8-4CEC-91EA-28550ECDAF06}"/>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6</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9" name="CuadroTexto 8">
            <a:extLst>
              <a:ext uri="{FF2B5EF4-FFF2-40B4-BE49-F238E27FC236}">
                <a16:creationId xmlns:a16="http://schemas.microsoft.com/office/drawing/2014/main" id="{14CF2D84-203F-A7C7-E1EB-A7D97725599A}"/>
              </a:ext>
            </a:extLst>
          </p:cNvPr>
          <p:cNvSpPr txBox="1"/>
          <p:nvPr/>
        </p:nvSpPr>
        <p:spPr>
          <a:xfrm>
            <a:off x="960926" y="1563106"/>
            <a:ext cx="10578164" cy="4652492"/>
          </a:xfrm>
          <a:prstGeom prst="rect">
            <a:avLst/>
          </a:prstGeom>
          <a:noFill/>
        </p:spPr>
        <p:txBody>
          <a:bodyPr wrap="square" rtlCol="0">
            <a:spAutoFit/>
          </a:bodyPr>
          <a:lstStyle/>
          <a:p>
            <a:pPr marL="342900" indent="-342900">
              <a:lnSpc>
                <a:spcPct val="150000"/>
              </a:lnSpc>
              <a:buClr>
                <a:srgbClr val="2695D2"/>
              </a:buClr>
              <a:buSzPct val="200000"/>
              <a:buFont typeface="Arial" panose="020B0604020202020204" pitchFamily="34" charset="0"/>
              <a:buChar char="•"/>
            </a:pPr>
            <a:r>
              <a:rPr lang="en-GB" sz="2000" dirty="0">
                <a:latin typeface="Raleway" pitchFamily="2" charset="0"/>
              </a:rPr>
              <a:t>Database: European Union Statistics on Income and Living Conditions (</a:t>
            </a:r>
            <a:r>
              <a:rPr lang="en-GB" sz="2000" b="1" dirty="0">
                <a:latin typeface="Raleway" pitchFamily="2" charset="0"/>
              </a:rPr>
              <a:t>EUSILC</a:t>
            </a:r>
            <a:r>
              <a:rPr lang="en-GB" sz="2000" dirty="0">
                <a:latin typeface="Raleway" pitchFamily="2" charset="0"/>
              </a:rPr>
              <a:t>) – longitudinal component, 2004-2023</a:t>
            </a:r>
          </a:p>
          <a:p>
            <a:pPr marL="800100" lvl="1" indent="-342900">
              <a:lnSpc>
                <a:spcPct val="150000"/>
              </a:lnSpc>
              <a:buClr>
                <a:srgbClr val="2695D2"/>
              </a:buClr>
              <a:buSzPct val="200000"/>
              <a:buFont typeface="Arial" panose="020B0604020202020204" pitchFamily="34" charset="0"/>
              <a:buChar char="•"/>
            </a:pPr>
            <a:r>
              <a:rPr lang="en-GB" sz="2000" dirty="0">
                <a:latin typeface="Raleway" pitchFamily="2" charset="0"/>
              </a:rPr>
              <a:t>Information about the household composition and relationship between its members for 4 observations (4 years). </a:t>
            </a:r>
          </a:p>
          <a:p>
            <a:pPr marL="342900" indent="-342900">
              <a:lnSpc>
                <a:spcPct val="150000"/>
              </a:lnSpc>
              <a:buClr>
                <a:srgbClr val="2695D2"/>
              </a:buClr>
              <a:buSzPct val="200000"/>
              <a:buFont typeface="Arial" panose="020B0604020202020204" pitchFamily="34" charset="0"/>
              <a:buChar char="•"/>
            </a:pPr>
            <a:r>
              <a:rPr lang="en-GB" sz="2000" dirty="0">
                <a:latin typeface="Raleway" pitchFamily="2" charset="0"/>
              </a:rPr>
              <a:t>We analyse how the situation in the first observation (t1) is connected to the behaviours observed in the three subsequent years (observations t2, t3, and t4) </a:t>
            </a:r>
          </a:p>
          <a:p>
            <a:pPr marL="342900" indent="-342900">
              <a:lnSpc>
                <a:spcPct val="150000"/>
              </a:lnSpc>
              <a:buClr>
                <a:srgbClr val="2695D2"/>
              </a:buClr>
              <a:buSzPct val="200000"/>
              <a:buFont typeface="Arial" panose="020B0604020202020204" pitchFamily="34" charset="0"/>
              <a:buChar char="•"/>
            </a:pPr>
            <a:r>
              <a:rPr lang="en-GB" sz="2000" dirty="0">
                <a:latin typeface="Raleway" pitchFamily="2" charset="0"/>
              </a:rPr>
              <a:t>5-year age groups 20-24… + 40-45</a:t>
            </a:r>
          </a:p>
          <a:p>
            <a:pPr marL="342900" indent="-342900">
              <a:lnSpc>
                <a:spcPct val="150000"/>
              </a:lnSpc>
              <a:buClr>
                <a:srgbClr val="2695D2"/>
              </a:buClr>
              <a:buSzPct val="200000"/>
              <a:buFont typeface="Arial" panose="020B0604020202020204" pitchFamily="34" charset="0"/>
              <a:buChar char="•"/>
            </a:pPr>
            <a:r>
              <a:rPr lang="en-GB" sz="2000" dirty="0">
                <a:latin typeface="Raleway" pitchFamily="2" charset="0"/>
              </a:rPr>
              <a:t>Pooling different countries, we observe </a:t>
            </a:r>
            <a:r>
              <a:rPr lang="en-GB" sz="2000" b="1" dirty="0">
                <a:latin typeface="Raleway" pitchFamily="2" charset="0"/>
              </a:rPr>
              <a:t>variations across space</a:t>
            </a:r>
            <a:r>
              <a:rPr lang="en-GB" sz="2000" dirty="0">
                <a:latin typeface="Raleway" pitchFamily="2" charset="0"/>
              </a:rPr>
              <a:t> (clustering countries according to fertility characteristics). </a:t>
            </a:r>
          </a:p>
          <a:p>
            <a:pPr marL="342900" indent="-342900">
              <a:lnSpc>
                <a:spcPct val="150000"/>
              </a:lnSpc>
              <a:buClr>
                <a:srgbClr val="2695D2"/>
              </a:buClr>
              <a:buSzPct val="200000"/>
              <a:buFont typeface="Arial" panose="020B0604020202020204" pitchFamily="34" charset="0"/>
              <a:buChar char="•"/>
            </a:pPr>
            <a:endParaRPr lang="en-GB" sz="2000" dirty="0">
              <a:latin typeface="Raleway" pitchFamily="2" charset="0"/>
            </a:endParaRPr>
          </a:p>
        </p:txBody>
      </p:sp>
    </p:spTree>
    <p:extLst>
      <p:ext uri="{BB962C8B-B14F-4D97-AF65-F5344CB8AC3E}">
        <p14:creationId xmlns:p14="http://schemas.microsoft.com/office/powerpoint/2010/main" val="110770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BCF5B-2E2E-F9FA-0443-DA4D11FB1F02}"/>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7D3D2A1-596A-AC4D-7F92-950A7C9318D0}"/>
              </a:ext>
              <a:ext uri="{C183D7F6-B498-43B3-948B-1728B52AA6E4}">
                <adec:decorative xmlns:adec="http://schemas.microsoft.com/office/drawing/2017/decorative" val="1"/>
              </a:ext>
            </a:extLst>
          </p:cNvPr>
          <p:cNvPicPr>
            <a:picLocks noChangeAspect="1"/>
          </p:cNvPicPr>
          <p:nvPr/>
        </p:nvPicPr>
        <p:blipFill rotWithShape="1">
          <a:blip r:embed="rId2"/>
          <a:srcRect l="1118" t="11241" r="1447" b="6314"/>
          <a:stretch/>
        </p:blipFill>
        <p:spPr>
          <a:xfrm>
            <a:off x="5764139" y="1195843"/>
            <a:ext cx="6396526" cy="5482157"/>
          </a:xfrm>
          <a:prstGeom prst="rect">
            <a:avLst/>
          </a:prstGeom>
        </p:spPr>
      </p:pic>
      <p:sp>
        <p:nvSpPr>
          <p:cNvPr id="4" name="Titel 3">
            <a:extLst>
              <a:ext uri="{FF2B5EF4-FFF2-40B4-BE49-F238E27FC236}">
                <a16:creationId xmlns:a16="http://schemas.microsoft.com/office/drawing/2014/main" id="{14760056-988A-6865-478A-F5305F3D43B1}"/>
              </a:ext>
            </a:extLst>
          </p:cNvPr>
          <p:cNvSpPr>
            <a:spLocks noGrp="1"/>
          </p:cNvSpPr>
          <p:nvPr>
            <p:ph type="title"/>
          </p:nvPr>
        </p:nvSpPr>
        <p:spPr>
          <a:xfrm>
            <a:off x="360000" y="180000"/>
            <a:ext cx="11520000" cy="1152000"/>
          </a:xfrm>
        </p:spPr>
        <p:txBody>
          <a:bodyPr/>
          <a:lstStyle/>
          <a:p>
            <a:pPr algn="l"/>
            <a:r>
              <a:rPr lang="en-GB" dirty="0">
                <a:latin typeface="Raleway" pitchFamily="2" charset="0"/>
              </a:rPr>
              <a:t>Data and Methods: country clusters</a:t>
            </a:r>
          </a:p>
        </p:txBody>
      </p:sp>
      <p:graphicFrame>
        <p:nvGraphicFramePr>
          <p:cNvPr id="6" name="Tabelle 5">
            <a:extLst>
              <a:ext uri="{FF2B5EF4-FFF2-40B4-BE49-F238E27FC236}">
                <a16:creationId xmlns:a16="http://schemas.microsoft.com/office/drawing/2014/main" id="{C62149D7-2A92-DEEF-DA87-5012D88A5797}"/>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7</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CuadroTexto 1">
            <a:extLst>
              <a:ext uri="{FF2B5EF4-FFF2-40B4-BE49-F238E27FC236}">
                <a16:creationId xmlns:a16="http://schemas.microsoft.com/office/drawing/2014/main" id="{503B8D69-D360-7173-4DE2-CA31AED2B45D}"/>
              </a:ext>
            </a:extLst>
          </p:cNvPr>
          <p:cNvSpPr txBox="1"/>
          <p:nvPr/>
        </p:nvSpPr>
        <p:spPr>
          <a:xfrm>
            <a:off x="419995" y="1020495"/>
            <a:ext cx="6194449" cy="5114157"/>
          </a:xfrm>
          <a:prstGeom prst="rect">
            <a:avLst/>
          </a:prstGeom>
          <a:noFill/>
        </p:spPr>
        <p:txBody>
          <a:bodyPr wrap="square" rtlCol="0">
            <a:spAutoFit/>
          </a:bodyPr>
          <a:lstStyle/>
          <a:p>
            <a:pPr>
              <a:lnSpc>
                <a:spcPct val="150000"/>
              </a:lnSpc>
              <a:buClr>
                <a:srgbClr val="2695D2"/>
              </a:buClr>
              <a:buSzPct val="200000"/>
            </a:pPr>
            <a:r>
              <a:rPr lang="en-GB" sz="2000" i="1" dirty="0">
                <a:latin typeface="Raleway" pitchFamily="2" charset="0"/>
              </a:rPr>
              <a:t>Cluster analysis using TFR and MA1B in 2004 &amp; 2019</a:t>
            </a:r>
          </a:p>
          <a:p>
            <a:pPr>
              <a:lnSpc>
                <a:spcPct val="150000"/>
              </a:lnSpc>
              <a:buClr>
                <a:srgbClr val="2695D2"/>
              </a:buClr>
              <a:buSzPct val="200000"/>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GB" sz="2000" dirty="0">
                <a:latin typeface="Raleway" pitchFamily="2" charset="0"/>
              </a:rPr>
              <a:t>Average fertility level and timing</a:t>
            </a: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GB" sz="2000" dirty="0">
                <a:latin typeface="Raleway" pitchFamily="2" charset="0"/>
              </a:rPr>
              <a:t>Low and early fertility</a:t>
            </a: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GB" sz="2000" dirty="0">
                <a:latin typeface="Raleway" pitchFamily="2" charset="0"/>
              </a:rPr>
              <a:t>“High” fertility and average timing</a:t>
            </a: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GB" sz="2000" dirty="0">
                <a:latin typeface="Raleway" pitchFamily="2" charset="0"/>
              </a:rPr>
              <a:t>“High” and late fertility</a:t>
            </a: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GB" sz="2000" dirty="0">
                <a:latin typeface="Raleway" pitchFamily="2" charset="0"/>
              </a:rPr>
              <a:t>Very low and very late fertility</a:t>
            </a:r>
          </a:p>
        </p:txBody>
      </p:sp>
      <p:pic>
        <p:nvPicPr>
          <p:cNvPr id="5" name="Picture 4">
            <a:extLst>
              <a:ext uri="{FF2B5EF4-FFF2-40B4-BE49-F238E27FC236}">
                <a16:creationId xmlns:a16="http://schemas.microsoft.com/office/drawing/2014/main" id="{D5729F87-7F2D-477F-A84C-012B67ADD67A}"/>
              </a:ext>
            </a:extLst>
          </p:cNvPr>
          <p:cNvPicPr>
            <a:picLocks noChangeAspect="1"/>
          </p:cNvPicPr>
          <p:nvPr/>
        </p:nvPicPr>
        <p:blipFill>
          <a:blip r:embed="rId3"/>
          <a:stretch>
            <a:fillRect/>
          </a:stretch>
        </p:blipFill>
        <p:spPr>
          <a:xfrm>
            <a:off x="409305" y="1864667"/>
            <a:ext cx="504895" cy="476316"/>
          </a:xfrm>
          <a:prstGeom prst="rect">
            <a:avLst/>
          </a:prstGeom>
        </p:spPr>
      </p:pic>
      <p:pic>
        <p:nvPicPr>
          <p:cNvPr id="8" name="Picture 7">
            <a:extLst>
              <a:ext uri="{FF2B5EF4-FFF2-40B4-BE49-F238E27FC236}">
                <a16:creationId xmlns:a16="http://schemas.microsoft.com/office/drawing/2014/main" id="{F9C8BEE3-49FB-4DD0-A2FB-9B54BA8EFCA8}"/>
              </a:ext>
            </a:extLst>
          </p:cNvPr>
          <p:cNvPicPr>
            <a:picLocks noChangeAspect="1"/>
          </p:cNvPicPr>
          <p:nvPr/>
        </p:nvPicPr>
        <p:blipFill>
          <a:blip r:embed="rId4"/>
          <a:stretch>
            <a:fillRect/>
          </a:stretch>
        </p:blipFill>
        <p:spPr>
          <a:xfrm>
            <a:off x="407642" y="2770832"/>
            <a:ext cx="506558" cy="476316"/>
          </a:xfrm>
          <a:prstGeom prst="rect">
            <a:avLst/>
          </a:prstGeom>
        </p:spPr>
      </p:pic>
      <p:pic>
        <p:nvPicPr>
          <p:cNvPr id="9" name="Picture 8">
            <a:extLst>
              <a:ext uri="{FF2B5EF4-FFF2-40B4-BE49-F238E27FC236}">
                <a16:creationId xmlns:a16="http://schemas.microsoft.com/office/drawing/2014/main" id="{0E0DDA61-46B1-4CD6-81F0-C8DFF0225CF0}"/>
              </a:ext>
            </a:extLst>
          </p:cNvPr>
          <p:cNvPicPr>
            <a:picLocks noChangeAspect="1"/>
          </p:cNvPicPr>
          <p:nvPr/>
        </p:nvPicPr>
        <p:blipFill>
          <a:blip r:embed="rId5"/>
          <a:stretch>
            <a:fillRect/>
          </a:stretch>
        </p:blipFill>
        <p:spPr>
          <a:xfrm>
            <a:off x="407643" y="3692018"/>
            <a:ext cx="506558" cy="476317"/>
          </a:xfrm>
          <a:prstGeom prst="rect">
            <a:avLst/>
          </a:prstGeom>
        </p:spPr>
      </p:pic>
      <p:pic>
        <p:nvPicPr>
          <p:cNvPr id="11" name="Picture 10">
            <a:extLst>
              <a:ext uri="{FF2B5EF4-FFF2-40B4-BE49-F238E27FC236}">
                <a16:creationId xmlns:a16="http://schemas.microsoft.com/office/drawing/2014/main" id="{4F22989F-282D-4003-B5EB-0A798DB70046}"/>
              </a:ext>
            </a:extLst>
          </p:cNvPr>
          <p:cNvPicPr>
            <a:picLocks noChangeAspect="1"/>
          </p:cNvPicPr>
          <p:nvPr/>
        </p:nvPicPr>
        <p:blipFill>
          <a:blip r:embed="rId6"/>
          <a:stretch>
            <a:fillRect/>
          </a:stretch>
        </p:blipFill>
        <p:spPr>
          <a:xfrm>
            <a:off x="407642" y="4598183"/>
            <a:ext cx="506559" cy="476316"/>
          </a:xfrm>
          <a:prstGeom prst="rect">
            <a:avLst/>
          </a:prstGeom>
        </p:spPr>
      </p:pic>
      <p:pic>
        <p:nvPicPr>
          <p:cNvPr id="12" name="Picture 11">
            <a:extLst>
              <a:ext uri="{FF2B5EF4-FFF2-40B4-BE49-F238E27FC236}">
                <a16:creationId xmlns:a16="http://schemas.microsoft.com/office/drawing/2014/main" id="{DE6F6DBD-2B1A-4A25-AB0F-01BDC75A61E4}"/>
              </a:ext>
            </a:extLst>
          </p:cNvPr>
          <p:cNvPicPr>
            <a:picLocks noChangeAspect="1"/>
          </p:cNvPicPr>
          <p:nvPr/>
        </p:nvPicPr>
        <p:blipFill>
          <a:blip r:embed="rId7"/>
          <a:stretch>
            <a:fillRect/>
          </a:stretch>
        </p:blipFill>
        <p:spPr>
          <a:xfrm>
            <a:off x="407643" y="5519370"/>
            <a:ext cx="506558" cy="481645"/>
          </a:xfrm>
          <a:prstGeom prst="rect">
            <a:avLst/>
          </a:prstGeom>
        </p:spPr>
      </p:pic>
      <p:pic>
        <p:nvPicPr>
          <p:cNvPr id="13" name="Picture 12">
            <a:extLst>
              <a:ext uri="{FF2B5EF4-FFF2-40B4-BE49-F238E27FC236}">
                <a16:creationId xmlns:a16="http://schemas.microsoft.com/office/drawing/2014/main" id="{5145C9AC-B28E-4E13-A127-A0C8B70ACF74}"/>
              </a:ext>
            </a:extLst>
          </p:cNvPr>
          <p:cNvPicPr>
            <a:picLocks noChangeAspect="1"/>
          </p:cNvPicPr>
          <p:nvPr/>
        </p:nvPicPr>
        <p:blipFill>
          <a:blip r:embed="rId8"/>
          <a:stretch>
            <a:fillRect/>
          </a:stretch>
        </p:blipFill>
        <p:spPr>
          <a:xfrm>
            <a:off x="1587621" y="6315723"/>
            <a:ext cx="1584857" cy="367399"/>
          </a:xfrm>
          <a:prstGeom prst="rect">
            <a:avLst/>
          </a:prstGeom>
        </p:spPr>
      </p:pic>
      <p:sp>
        <p:nvSpPr>
          <p:cNvPr id="14" name="TextBox 13">
            <a:extLst>
              <a:ext uri="{FF2B5EF4-FFF2-40B4-BE49-F238E27FC236}">
                <a16:creationId xmlns:a16="http://schemas.microsoft.com/office/drawing/2014/main" id="{913EEC28-C03D-4CCA-A24D-692578363867}"/>
              </a:ext>
            </a:extLst>
          </p:cNvPr>
          <p:cNvSpPr txBox="1"/>
          <p:nvPr/>
        </p:nvSpPr>
        <p:spPr>
          <a:xfrm>
            <a:off x="9148273" y="2892184"/>
            <a:ext cx="803306" cy="307777"/>
          </a:xfrm>
          <a:prstGeom prst="rect">
            <a:avLst/>
          </a:prstGeom>
          <a:noFill/>
        </p:spPr>
        <p:txBody>
          <a:bodyPr wrap="square" rtlCol="0">
            <a:spAutoFit/>
          </a:bodyPr>
          <a:lstStyle/>
          <a:p>
            <a:r>
              <a:rPr lang="en-GB" sz="1400" dirty="0"/>
              <a:t>Average</a:t>
            </a:r>
          </a:p>
        </p:txBody>
      </p:sp>
      <p:sp>
        <p:nvSpPr>
          <p:cNvPr id="15" name="TextBox 14">
            <a:extLst>
              <a:ext uri="{FF2B5EF4-FFF2-40B4-BE49-F238E27FC236}">
                <a16:creationId xmlns:a16="http://schemas.microsoft.com/office/drawing/2014/main" id="{4D031B39-8D70-4C72-A0D2-3F8111ADF43D}"/>
              </a:ext>
            </a:extLst>
          </p:cNvPr>
          <p:cNvSpPr txBox="1"/>
          <p:nvPr/>
        </p:nvSpPr>
        <p:spPr>
          <a:xfrm>
            <a:off x="8651191" y="4168335"/>
            <a:ext cx="803306" cy="523220"/>
          </a:xfrm>
          <a:prstGeom prst="rect">
            <a:avLst/>
          </a:prstGeom>
          <a:noFill/>
        </p:spPr>
        <p:txBody>
          <a:bodyPr wrap="square" rtlCol="0">
            <a:spAutoFit/>
          </a:bodyPr>
          <a:lstStyle/>
          <a:p>
            <a:r>
              <a:rPr lang="en-GB" sz="1400" dirty="0"/>
              <a:t>Low &amp; early</a:t>
            </a:r>
          </a:p>
        </p:txBody>
      </p:sp>
      <p:sp>
        <p:nvSpPr>
          <p:cNvPr id="16" name="TextBox 15">
            <a:extLst>
              <a:ext uri="{FF2B5EF4-FFF2-40B4-BE49-F238E27FC236}">
                <a16:creationId xmlns:a16="http://schemas.microsoft.com/office/drawing/2014/main" id="{0B00D5FD-ED69-4637-BAD6-0E66F66B5498}"/>
              </a:ext>
            </a:extLst>
          </p:cNvPr>
          <p:cNvSpPr txBox="1"/>
          <p:nvPr/>
        </p:nvSpPr>
        <p:spPr>
          <a:xfrm>
            <a:off x="7420880" y="2691896"/>
            <a:ext cx="803306" cy="307777"/>
          </a:xfrm>
          <a:prstGeom prst="rect">
            <a:avLst/>
          </a:prstGeom>
          <a:noFill/>
        </p:spPr>
        <p:txBody>
          <a:bodyPr wrap="square" rtlCol="0">
            <a:spAutoFit/>
          </a:bodyPr>
          <a:lstStyle/>
          <a:p>
            <a:r>
              <a:rPr lang="en-GB" sz="1400" dirty="0"/>
              <a:t>High</a:t>
            </a:r>
          </a:p>
        </p:txBody>
      </p:sp>
      <p:sp>
        <p:nvSpPr>
          <p:cNvPr id="17" name="TextBox 16">
            <a:extLst>
              <a:ext uri="{FF2B5EF4-FFF2-40B4-BE49-F238E27FC236}">
                <a16:creationId xmlns:a16="http://schemas.microsoft.com/office/drawing/2014/main" id="{600210AA-B7DC-425C-90F8-B2CB55DD9F48}"/>
              </a:ext>
            </a:extLst>
          </p:cNvPr>
          <p:cNvSpPr txBox="1"/>
          <p:nvPr/>
        </p:nvSpPr>
        <p:spPr>
          <a:xfrm>
            <a:off x="8042263" y="3221152"/>
            <a:ext cx="803306" cy="523220"/>
          </a:xfrm>
          <a:prstGeom prst="rect">
            <a:avLst/>
          </a:prstGeom>
          <a:noFill/>
        </p:spPr>
        <p:txBody>
          <a:bodyPr wrap="square" rtlCol="0">
            <a:spAutoFit/>
          </a:bodyPr>
          <a:lstStyle/>
          <a:p>
            <a:r>
              <a:rPr lang="en-GB" sz="1400" dirty="0"/>
              <a:t>High &amp; late</a:t>
            </a:r>
          </a:p>
        </p:txBody>
      </p:sp>
      <p:sp>
        <p:nvSpPr>
          <p:cNvPr id="18" name="TextBox 17">
            <a:extLst>
              <a:ext uri="{FF2B5EF4-FFF2-40B4-BE49-F238E27FC236}">
                <a16:creationId xmlns:a16="http://schemas.microsoft.com/office/drawing/2014/main" id="{B854F165-2AA1-4E92-9E3C-A67AEAE4F066}"/>
              </a:ext>
            </a:extLst>
          </p:cNvPr>
          <p:cNvSpPr txBox="1"/>
          <p:nvPr/>
        </p:nvSpPr>
        <p:spPr>
          <a:xfrm>
            <a:off x="8047264" y="5847119"/>
            <a:ext cx="1005580" cy="523220"/>
          </a:xfrm>
          <a:prstGeom prst="rect">
            <a:avLst/>
          </a:prstGeom>
          <a:noFill/>
        </p:spPr>
        <p:txBody>
          <a:bodyPr wrap="square" rtlCol="0">
            <a:spAutoFit/>
          </a:bodyPr>
          <a:lstStyle/>
          <a:p>
            <a:r>
              <a:rPr lang="en-GB" sz="1400" dirty="0"/>
              <a:t>Very low &amp; very late</a:t>
            </a:r>
          </a:p>
        </p:txBody>
      </p:sp>
    </p:spTree>
    <p:extLst>
      <p:ext uri="{BB962C8B-B14F-4D97-AF65-F5344CB8AC3E}">
        <p14:creationId xmlns:p14="http://schemas.microsoft.com/office/powerpoint/2010/main" val="55953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24592-F239-B8B1-C909-9B28D64F453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FBF283F-3874-6449-F6FD-26C7D7EED1F3}"/>
              </a:ext>
            </a:extLst>
          </p:cNvPr>
          <p:cNvSpPr>
            <a:spLocks noGrp="1"/>
          </p:cNvSpPr>
          <p:nvPr>
            <p:ph type="title"/>
          </p:nvPr>
        </p:nvSpPr>
        <p:spPr>
          <a:xfrm>
            <a:off x="360000" y="180000"/>
            <a:ext cx="11520000" cy="1152000"/>
          </a:xfrm>
        </p:spPr>
        <p:txBody>
          <a:bodyPr/>
          <a:lstStyle/>
          <a:p>
            <a:pPr algn="l"/>
            <a:r>
              <a:rPr lang="en-GB" dirty="0">
                <a:latin typeface="Raleway" pitchFamily="2" charset="0"/>
              </a:rPr>
              <a:t>Data and Methods: calculations by age group</a:t>
            </a:r>
          </a:p>
        </p:txBody>
      </p:sp>
      <p:graphicFrame>
        <p:nvGraphicFramePr>
          <p:cNvPr id="6" name="Tabelle 5">
            <a:extLst>
              <a:ext uri="{FF2B5EF4-FFF2-40B4-BE49-F238E27FC236}">
                <a16:creationId xmlns:a16="http://schemas.microsoft.com/office/drawing/2014/main" id="{27E70EBA-FD82-2C2A-FFD3-09ECC9D08146}"/>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8</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10" name="CuadroTexto 9">
            <a:extLst>
              <a:ext uri="{FF2B5EF4-FFF2-40B4-BE49-F238E27FC236}">
                <a16:creationId xmlns:a16="http://schemas.microsoft.com/office/drawing/2014/main" id="{DAF6B473-C577-0C0B-C72B-BA17113636B8}"/>
              </a:ext>
            </a:extLst>
          </p:cNvPr>
          <p:cNvSpPr txBox="1"/>
          <p:nvPr/>
        </p:nvSpPr>
        <p:spPr>
          <a:xfrm>
            <a:off x="757568" y="640513"/>
            <a:ext cx="10976776" cy="4652492"/>
          </a:xfrm>
          <a:prstGeom prst="rect">
            <a:avLst/>
          </a:prstGeom>
          <a:noFill/>
        </p:spPr>
        <p:txBody>
          <a:bodyPr wrap="square" rtlCol="0">
            <a:spAutoFit/>
          </a:bodyPr>
          <a:lstStyle/>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GB" sz="2000" dirty="0">
                <a:latin typeface="Raleway" pitchFamily="2" charset="0"/>
              </a:rPr>
              <a:t>Predicted probability of </a:t>
            </a:r>
            <a:r>
              <a:rPr lang="en-GB" sz="2000" b="1" dirty="0">
                <a:latin typeface="Raleway" pitchFamily="2" charset="0"/>
              </a:rPr>
              <a:t>having a child quickly in a new union</a:t>
            </a: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GB" sz="2000" dirty="0">
                <a:latin typeface="Raleway" pitchFamily="2" charset="0"/>
              </a:rPr>
              <a:t>Predicted probability of </a:t>
            </a:r>
            <a:r>
              <a:rPr lang="en-US" sz="2000" b="1" dirty="0">
                <a:latin typeface="Raleway" pitchFamily="2" charset="0"/>
              </a:rPr>
              <a:t>experiencing a union dissolution</a:t>
            </a:r>
            <a:r>
              <a:rPr lang="en-GB" sz="2000" b="1" dirty="0">
                <a:latin typeface="Raleway" pitchFamily="2" charset="0"/>
              </a:rPr>
              <a:t> quickly after the birth</a:t>
            </a: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endParaRPr lang="en-GB" sz="2000" dirty="0">
              <a:latin typeface="Raleway" pitchFamily="2" charset="0"/>
            </a:endParaRPr>
          </a:p>
          <a:p>
            <a:pPr marL="457200" indent="-457200">
              <a:lnSpc>
                <a:spcPct val="150000"/>
              </a:lnSpc>
              <a:buClr>
                <a:srgbClr val="2695D2"/>
              </a:buClr>
              <a:buSzPct val="200000"/>
              <a:buFont typeface="+mj-lt"/>
              <a:buAutoNum type="arabicPeriod"/>
            </a:pPr>
            <a:r>
              <a:rPr lang="en-GB" sz="2000" dirty="0">
                <a:latin typeface="Raleway" pitchFamily="2" charset="0"/>
              </a:rPr>
              <a:t>Predicted probability of </a:t>
            </a:r>
            <a:r>
              <a:rPr lang="en-GB" sz="2000" b="1" dirty="0">
                <a:latin typeface="Raleway" pitchFamily="2" charset="0"/>
              </a:rPr>
              <a:t>childbirth outside a union </a:t>
            </a:r>
          </a:p>
        </p:txBody>
      </p:sp>
      <p:cxnSp>
        <p:nvCxnSpPr>
          <p:cNvPr id="3" name="Straight Connector 2">
            <a:extLst>
              <a:ext uri="{FF2B5EF4-FFF2-40B4-BE49-F238E27FC236}">
                <a16:creationId xmlns:a16="http://schemas.microsoft.com/office/drawing/2014/main" id="{28304FDC-43A3-40AD-AD46-EAD3A5251536}"/>
              </a:ext>
            </a:extLst>
          </p:cNvPr>
          <p:cNvCxnSpPr>
            <a:cxnSpLocks/>
          </p:cNvCxnSpPr>
          <p:nvPr/>
        </p:nvCxnSpPr>
        <p:spPr>
          <a:xfrm>
            <a:off x="1779939" y="2003919"/>
            <a:ext cx="4314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0EE1D85-EF85-4C10-AE63-8BE9659B6680}"/>
              </a:ext>
            </a:extLst>
          </p:cNvPr>
          <p:cNvCxnSpPr/>
          <p:nvPr/>
        </p:nvCxnSpPr>
        <p:spPr>
          <a:xfrm>
            <a:off x="1779939" y="1920158"/>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AF8E55-BA28-40BD-9D24-8CA72B93201E}"/>
              </a:ext>
            </a:extLst>
          </p:cNvPr>
          <p:cNvSpPr txBox="1"/>
          <p:nvPr/>
        </p:nvSpPr>
        <p:spPr>
          <a:xfrm>
            <a:off x="1609860" y="1585726"/>
            <a:ext cx="340158" cy="369332"/>
          </a:xfrm>
          <a:prstGeom prst="rect">
            <a:avLst/>
          </a:prstGeom>
          <a:noFill/>
        </p:spPr>
        <p:txBody>
          <a:bodyPr wrap="none" rtlCol="0">
            <a:spAutoFit/>
          </a:bodyPr>
          <a:lstStyle/>
          <a:p>
            <a:r>
              <a:rPr lang="en-GB" dirty="0"/>
              <a:t>t</a:t>
            </a:r>
            <a:r>
              <a:rPr lang="en-GB" baseline="-25000" dirty="0"/>
              <a:t>1</a:t>
            </a:r>
          </a:p>
        </p:txBody>
      </p:sp>
      <p:sp>
        <p:nvSpPr>
          <p:cNvPr id="12" name="TextBox 11">
            <a:extLst>
              <a:ext uri="{FF2B5EF4-FFF2-40B4-BE49-F238E27FC236}">
                <a16:creationId xmlns:a16="http://schemas.microsoft.com/office/drawing/2014/main" id="{89241157-2F03-4E50-84D7-846ED0840DB1}"/>
              </a:ext>
            </a:extLst>
          </p:cNvPr>
          <p:cNvSpPr txBox="1"/>
          <p:nvPr/>
        </p:nvSpPr>
        <p:spPr>
          <a:xfrm>
            <a:off x="1470257" y="2101642"/>
            <a:ext cx="742511" cy="369332"/>
          </a:xfrm>
          <a:prstGeom prst="rect">
            <a:avLst/>
          </a:prstGeom>
          <a:noFill/>
        </p:spPr>
        <p:txBody>
          <a:bodyPr wrap="none" rtlCol="0">
            <a:spAutoFit/>
          </a:bodyPr>
          <a:lstStyle/>
          <a:p>
            <a:r>
              <a:rPr lang="en-GB" dirty="0">
                <a:solidFill>
                  <a:schemeClr val="accent1"/>
                </a:solidFill>
              </a:rPr>
              <a:t>Single</a:t>
            </a:r>
          </a:p>
        </p:txBody>
      </p:sp>
      <p:cxnSp>
        <p:nvCxnSpPr>
          <p:cNvPr id="13" name="Straight Connector 12">
            <a:extLst>
              <a:ext uri="{FF2B5EF4-FFF2-40B4-BE49-F238E27FC236}">
                <a16:creationId xmlns:a16="http://schemas.microsoft.com/office/drawing/2014/main" id="{412CB523-E738-42EB-9C0C-88C99671AD45}"/>
              </a:ext>
            </a:extLst>
          </p:cNvPr>
          <p:cNvCxnSpPr/>
          <p:nvPr/>
        </p:nvCxnSpPr>
        <p:spPr>
          <a:xfrm>
            <a:off x="3226525" y="1925974"/>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669965-F420-42F2-8D22-91F8564AB35E}"/>
              </a:ext>
            </a:extLst>
          </p:cNvPr>
          <p:cNvSpPr txBox="1"/>
          <p:nvPr/>
        </p:nvSpPr>
        <p:spPr>
          <a:xfrm>
            <a:off x="3056446" y="1591542"/>
            <a:ext cx="340158" cy="369332"/>
          </a:xfrm>
          <a:prstGeom prst="rect">
            <a:avLst/>
          </a:prstGeom>
          <a:noFill/>
        </p:spPr>
        <p:txBody>
          <a:bodyPr wrap="none" rtlCol="0">
            <a:spAutoFit/>
          </a:bodyPr>
          <a:lstStyle/>
          <a:p>
            <a:r>
              <a:rPr lang="en-GB" dirty="0"/>
              <a:t>t</a:t>
            </a:r>
            <a:r>
              <a:rPr lang="en-GB" baseline="-25000" dirty="0"/>
              <a:t>2</a:t>
            </a:r>
          </a:p>
        </p:txBody>
      </p:sp>
      <p:sp>
        <p:nvSpPr>
          <p:cNvPr id="15" name="TextBox 14">
            <a:extLst>
              <a:ext uri="{FF2B5EF4-FFF2-40B4-BE49-F238E27FC236}">
                <a16:creationId xmlns:a16="http://schemas.microsoft.com/office/drawing/2014/main" id="{91292767-7F55-47C8-B403-7A91A3137B74}"/>
              </a:ext>
            </a:extLst>
          </p:cNvPr>
          <p:cNvSpPr txBox="1"/>
          <p:nvPr/>
        </p:nvSpPr>
        <p:spPr>
          <a:xfrm>
            <a:off x="3440157" y="2429460"/>
            <a:ext cx="1117678" cy="369332"/>
          </a:xfrm>
          <a:prstGeom prst="rect">
            <a:avLst/>
          </a:prstGeom>
          <a:noFill/>
        </p:spPr>
        <p:txBody>
          <a:bodyPr wrap="none" rtlCol="0">
            <a:spAutoFit/>
          </a:bodyPr>
          <a:lstStyle/>
          <a:p>
            <a:r>
              <a:rPr lang="en-GB" dirty="0">
                <a:solidFill>
                  <a:schemeClr val="accent1"/>
                </a:solidFill>
              </a:rPr>
              <a:t>Partnered</a:t>
            </a:r>
          </a:p>
        </p:txBody>
      </p:sp>
      <p:cxnSp>
        <p:nvCxnSpPr>
          <p:cNvPr id="16" name="Straight Connector 15">
            <a:extLst>
              <a:ext uri="{FF2B5EF4-FFF2-40B4-BE49-F238E27FC236}">
                <a16:creationId xmlns:a16="http://schemas.microsoft.com/office/drawing/2014/main" id="{7556095B-CB85-494A-8F0C-F02FAB9A48FD}"/>
              </a:ext>
            </a:extLst>
          </p:cNvPr>
          <p:cNvCxnSpPr/>
          <p:nvPr/>
        </p:nvCxnSpPr>
        <p:spPr>
          <a:xfrm>
            <a:off x="4648321" y="1918995"/>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0AE3330-B3E7-4D09-ACA2-E24D906F6800}"/>
              </a:ext>
            </a:extLst>
          </p:cNvPr>
          <p:cNvSpPr txBox="1"/>
          <p:nvPr/>
        </p:nvSpPr>
        <p:spPr>
          <a:xfrm>
            <a:off x="4478242" y="1584563"/>
            <a:ext cx="340158" cy="369332"/>
          </a:xfrm>
          <a:prstGeom prst="rect">
            <a:avLst/>
          </a:prstGeom>
          <a:noFill/>
        </p:spPr>
        <p:txBody>
          <a:bodyPr wrap="none" rtlCol="0">
            <a:spAutoFit/>
          </a:bodyPr>
          <a:lstStyle/>
          <a:p>
            <a:r>
              <a:rPr lang="en-GB" dirty="0"/>
              <a:t>t</a:t>
            </a:r>
            <a:r>
              <a:rPr lang="en-GB" baseline="-25000" dirty="0"/>
              <a:t>3</a:t>
            </a:r>
          </a:p>
        </p:txBody>
      </p:sp>
      <p:cxnSp>
        <p:nvCxnSpPr>
          <p:cNvPr id="19" name="Straight Connector 18">
            <a:extLst>
              <a:ext uri="{FF2B5EF4-FFF2-40B4-BE49-F238E27FC236}">
                <a16:creationId xmlns:a16="http://schemas.microsoft.com/office/drawing/2014/main" id="{2DCDCF79-7395-4535-898D-978303045863}"/>
              </a:ext>
            </a:extLst>
          </p:cNvPr>
          <p:cNvCxnSpPr/>
          <p:nvPr/>
        </p:nvCxnSpPr>
        <p:spPr>
          <a:xfrm>
            <a:off x="6094907" y="1932955"/>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1676FCD-2E10-4840-9A5E-A06DF7D0A266}"/>
              </a:ext>
            </a:extLst>
          </p:cNvPr>
          <p:cNvSpPr txBox="1"/>
          <p:nvPr/>
        </p:nvSpPr>
        <p:spPr>
          <a:xfrm>
            <a:off x="5924828" y="1598523"/>
            <a:ext cx="340158" cy="369332"/>
          </a:xfrm>
          <a:prstGeom prst="rect">
            <a:avLst/>
          </a:prstGeom>
          <a:noFill/>
        </p:spPr>
        <p:txBody>
          <a:bodyPr wrap="none" rtlCol="0">
            <a:spAutoFit/>
          </a:bodyPr>
          <a:lstStyle/>
          <a:p>
            <a:r>
              <a:rPr lang="en-GB" dirty="0"/>
              <a:t>t</a:t>
            </a:r>
            <a:r>
              <a:rPr lang="en-GB" baseline="-25000" dirty="0"/>
              <a:t>4</a:t>
            </a:r>
          </a:p>
        </p:txBody>
      </p:sp>
      <p:sp>
        <p:nvSpPr>
          <p:cNvPr id="21" name="TextBox 20">
            <a:extLst>
              <a:ext uri="{FF2B5EF4-FFF2-40B4-BE49-F238E27FC236}">
                <a16:creationId xmlns:a16="http://schemas.microsoft.com/office/drawing/2014/main" id="{95BB6D2A-5455-4E18-A653-EAA71635FE2F}"/>
              </a:ext>
            </a:extLst>
          </p:cNvPr>
          <p:cNvSpPr txBox="1"/>
          <p:nvPr/>
        </p:nvSpPr>
        <p:spPr>
          <a:xfrm>
            <a:off x="5785225" y="2114439"/>
            <a:ext cx="1726050" cy="646331"/>
          </a:xfrm>
          <a:prstGeom prst="rect">
            <a:avLst/>
          </a:prstGeom>
          <a:noFill/>
        </p:spPr>
        <p:txBody>
          <a:bodyPr wrap="none" rtlCol="0">
            <a:spAutoFit/>
          </a:bodyPr>
          <a:lstStyle/>
          <a:p>
            <a:r>
              <a:rPr lang="en-GB" b="1" dirty="0">
                <a:solidFill>
                  <a:schemeClr val="accent1"/>
                </a:solidFill>
              </a:rPr>
              <a:t>Outcome: </a:t>
            </a:r>
          </a:p>
          <a:p>
            <a:r>
              <a:rPr lang="en-GB" b="1" dirty="0">
                <a:solidFill>
                  <a:schemeClr val="accent1"/>
                </a:solidFill>
              </a:rPr>
              <a:t>Child vs no child</a:t>
            </a:r>
          </a:p>
        </p:txBody>
      </p:sp>
      <p:sp>
        <p:nvSpPr>
          <p:cNvPr id="23" name="TextBox 22">
            <a:extLst>
              <a:ext uri="{FF2B5EF4-FFF2-40B4-BE49-F238E27FC236}">
                <a16:creationId xmlns:a16="http://schemas.microsoft.com/office/drawing/2014/main" id="{813F6805-3DD7-4144-A5C2-3A9F562540C2}"/>
              </a:ext>
            </a:extLst>
          </p:cNvPr>
          <p:cNvSpPr txBox="1"/>
          <p:nvPr/>
        </p:nvSpPr>
        <p:spPr>
          <a:xfrm>
            <a:off x="7889362" y="1800640"/>
            <a:ext cx="3622595" cy="646331"/>
          </a:xfrm>
          <a:prstGeom prst="rect">
            <a:avLst/>
          </a:prstGeom>
          <a:noFill/>
        </p:spPr>
        <p:txBody>
          <a:bodyPr wrap="none" rtlCol="0">
            <a:spAutoFit/>
          </a:bodyPr>
          <a:lstStyle/>
          <a:p>
            <a:r>
              <a:rPr lang="en-GB" dirty="0"/>
              <a:t>Benchmark = child vs no child in any </a:t>
            </a:r>
          </a:p>
          <a:p>
            <a:r>
              <a:rPr lang="en-GB" dirty="0"/>
              <a:t>partnership situation</a:t>
            </a:r>
          </a:p>
        </p:txBody>
      </p:sp>
      <p:cxnSp>
        <p:nvCxnSpPr>
          <p:cNvPr id="24" name="Straight Connector 23">
            <a:extLst>
              <a:ext uri="{FF2B5EF4-FFF2-40B4-BE49-F238E27FC236}">
                <a16:creationId xmlns:a16="http://schemas.microsoft.com/office/drawing/2014/main" id="{3991826B-150A-4CD6-BD84-6555687E1A45}"/>
              </a:ext>
            </a:extLst>
          </p:cNvPr>
          <p:cNvCxnSpPr>
            <a:cxnSpLocks/>
          </p:cNvCxnSpPr>
          <p:nvPr/>
        </p:nvCxnSpPr>
        <p:spPr>
          <a:xfrm>
            <a:off x="1779939" y="3890192"/>
            <a:ext cx="4314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8C73AE-B1DE-46DF-AA42-6D92D186448C}"/>
              </a:ext>
            </a:extLst>
          </p:cNvPr>
          <p:cNvCxnSpPr/>
          <p:nvPr/>
        </p:nvCxnSpPr>
        <p:spPr>
          <a:xfrm>
            <a:off x="1779939" y="3806431"/>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20D75C-DCBB-4A80-A198-930DCBBC1CE3}"/>
              </a:ext>
            </a:extLst>
          </p:cNvPr>
          <p:cNvSpPr txBox="1"/>
          <p:nvPr/>
        </p:nvSpPr>
        <p:spPr>
          <a:xfrm>
            <a:off x="1609860" y="3471999"/>
            <a:ext cx="340158" cy="369332"/>
          </a:xfrm>
          <a:prstGeom prst="rect">
            <a:avLst/>
          </a:prstGeom>
          <a:noFill/>
        </p:spPr>
        <p:txBody>
          <a:bodyPr wrap="none" rtlCol="0">
            <a:spAutoFit/>
          </a:bodyPr>
          <a:lstStyle/>
          <a:p>
            <a:r>
              <a:rPr lang="en-GB" dirty="0"/>
              <a:t>t</a:t>
            </a:r>
            <a:r>
              <a:rPr lang="en-GB" baseline="-25000" dirty="0"/>
              <a:t>1</a:t>
            </a:r>
          </a:p>
        </p:txBody>
      </p:sp>
      <p:cxnSp>
        <p:nvCxnSpPr>
          <p:cNvPr id="28" name="Straight Connector 27">
            <a:extLst>
              <a:ext uri="{FF2B5EF4-FFF2-40B4-BE49-F238E27FC236}">
                <a16:creationId xmlns:a16="http://schemas.microsoft.com/office/drawing/2014/main" id="{D51B4C7A-7E7C-4511-99EB-F672B1AB31D2}"/>
              </a:ext>
            </a:extLst>
          </p:cNvPr>
          <p:cNvCxnSpPr/>
          <p:nvPr/>
        </p:nvCxnSpPr>
        <p:spPr>
          <a:xfrm>
            <a:off x="3226525" y="3812247"/>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1AE8192-0D9E-4DEC-9125-A5E7A140BC6D}"/>
              </a:ext>
            </a:extLst>
          </p:cNvPr>
          <p:cNvSpPr txBox="1"/>
          <p:nvPr/>
        </p:nvSpPr>
        <p:spPr>
          <a:xfrm>
            <a:off x="3056446" y="3477815"/>
            <a:ext cx="340158" cy="369332"/>
          </a:xfrm>
          <a:prstGeom prst="rect">
            <a:avLst/>
          </a:prstGeom>
          <a:noFill/>
        </p:spPr>
        <p:txBody>
          <a:bodyPr wrap="none" rtlCol="0">
            <a:spAutoFit/>
          </a:bodyPr>
          <a:lstStyle/>
          <a:p>
            <a:r>
              <a:rPr lang="en-GB" dirty="0"/>
              <a:t>t</a:t>
            </a:r>
            <a:r>
              <a:rPr lang="en-GB" baseline="-25000" dirty="0"/>
              <a:t>2</a:t>
            </a:r>
          </a:p>
        </p:txBody>
      </p:sp>
      <p:sp>
        <p:nvSpPr>
          <p:cNvPr id="30" name="TextBox 29">
            <a:extLst>
              <a:ext uri="{FF2B5EF4-FFF2-40B4-BE49-F238E27FC236}">
                <a16:creationId xmlns:a16="http://schemas.microsoft.com/office/drawing/2014/main" id="{DF442AF2-9FF2-49C6-B060-A060105DDB8D}"/>
              </a:ext>
            </a:extLst>
          </p:cNvPr>
          <p:cNvSpPr txBox="1"/>
          <p:nvPr/>
        </p:nvSpPr>
        <p:spPr>
          <a:xfrm>
            <a:off x="2905764" y="4268035"/>
            <a:ext cx="641522" cy="369332"/>
          </a:xfrm>
          <a:prstGeom prst="rect">
            <a:avLst/>
          </a:prstGeom>
          <a:noFill/>
        </p:spPr>
        <p:txBody>
          <a:bodyPr wrap="none" rtlCol="0">
            <a:spAutoFit/>
          </a:bodyPr>
          <a:lstStyle/>
          <a:p>
            <a:r>
              <a:rPr lang="en-GB" dirty="0">
                <a:solidFill>
                  <a:schemeClr val="accent1"/>
                </a:solidFill>
              </a:rPr>
              <a:t>Birth</a:t>
            </a:r>
          </a:p>
        </p:txBody>
      </p:sp>
      <p:cxnSp>
        <p:nvCxnSpPr>
          <p:cNvPr id="31" name="Straight Connector 30">
            <a:extLst>
              <a:ext uri="{FF2B5EF4-FFF2-40B4-BE49-F238E27FC236}">
                <a16:creationId xmlns:a16="http://schemas.microsoft.com/office/drawing/2014/main" id="{A740D3D1-445F-499B-A7B0-8F967AB6543B}"/>
              </a:ext>
            </a:extLst>
          </p:cNvPr>
          <p:cNvCxnSpPr/>
          <p:nvPr/>
        </p:nvCxnSpPr>
        <p:spPr>
          <a:xfrm>
            <a:off x="4648321" y="3805268"/>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45A1C53-6A21-47A0-A65C-01DCEF0F9086}"/>
              </a:ext>
            </a:extLst>
          </p:cNvPr>
          <p:cNvSpPr txBox="1"/>
          <p:nvPr/>
        </p:nvSpPr>
        <p:spPr>
          <a:xfrm>
            <a:off x="4478242" y="3470836"/>
            <a:ext cx="340158" cy="369332"/>
          </a:xfrm>
          <a:prstGeom prst="rect">
            <a:avLst/>
          </a:prstGeom>
          <a:noFill/>
        </p:spPr>
        <p:txBody>
          <a:bodyPr wrap="none" rtlCol="0">
            <a:spAutoFit/>
          </a:bodyPr>
          <a:lstStyle/>
          <a:p>
            <a:r>
              <a:rPr lang="en-GB" dirty="0"/>
              <a:t>t</a:t>
            </a:r>
            <a:r>
              <a:rPr lang="en-GB" baseline="-25000" dirty="0"/>
              <a:t>3</a:t>
            </a:r>
          </a:p>
        </p:txBody>
      </p:sp>
      <p:cxnSp>
        <p:nvCxnSpPr>
          <p:cNvPr id="34" name="Straight Connector 33">
            <a:extLst>
              <a:ext uri="{FF2B5EF4-FFF2-40B4-BE49-F238E27FC236}">
                <a16:creationId xmlns:a16="http://schemas.microsoft.com/office/drawing/2014/main" id="{EBC0FCFD-EFAC-4983-ADA4-FC7F560DB184}"/>
              </a:ext>
            </a:extLst>
          </p:cNvPr>
          <p:cNvCxnSpPr/>
          <p:nvPr/>
        </p:nvCxnSpPr>
        <p:spPr>
          <a:xfrm>
            <a:off x="6094907" y="3819228"/>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299E94F-F4F4-4700-B5F5-EBBD5A603195}"/>
              </a:ext>
            </a:extLst>
          </p:cNvPr>
          <p:cNvSpPr txBox="1"/>
          <p:nvPr/>
        </p:nvSpPr>
        <p:spPr>
          <a:xfrm>
            <a:off x="5924828" y="3484796"/>
            <a:ext cx="340158" cy="369332"/>
          </a:xfrm>
          <a:prstGeom prst="rect">
            <a:avLst/>
          </a:prstGeom>
          <a:noFill/>
        </p:spPr>
        <p:txBody>
          <a:bodyPr wrap="none" rtlCol="0">
            <a:spAutoFit/>
          </a:bodyPr>
          <a:lstStyle/>
          <a:p>
            <a:r>
              <a:rPr lang="en-GB" dirty="0"/>
              <a:t>t</a:t>
            </a:r>
            <a:r>
              <a:rPr lang="en-GB" baseline="-25000" dirty="0"/>
              <a:t>4</a:t>
            </a:r>
          </a:p>
        </p:txBody>
      </p:sp>
      <p:sp>
        <p:nvSpPr>
          <p:cNvPr id="36" name="TextBox 35">
            <a:extLst>
              <a:ext uri="{FF2B5EF4-FFF2-40B4-BE49-F238E27FC236}">
                <a16:creationId xmlns:a16="http://schemas.microsoft.com/office/drawing/2014/main" id="{802B112D-DF74-4401-A52A-6D4ED09A0C8E}"/>
              </a:ext>
            </a:extLst>
          </p:cNvPr>
          <p:cNvSpPr txBox="1"/>
          <p:nvPr/>
        </p:nvSpPr>
        <p:spPr>
          <a:xfrm>
            <a:off x="5785225" y="4000712"/>
            <a:ext cx="2784865" cy="646331"/>
          </a:xfrm>
          <a:prstGeom prst="rect">
            <a:avLst/>
          </a:prstGeom>
          <a:noFill/>
        </p:spPr>
        <p:txBody>
          <a:bodyPr wrap="none" rtlCol="0">
            <a:spAutoFit/>
          </a:bodyPr>
          <a:lstStyle/>
          <a:p>
            <a:r>
              <a:rPr lang="en-GB" b="1" dirty="0">
                <a:solidFill>
                  <a:schemeClr val="accent1"/>
                </a:solidFill>
              </a:rPr>
              <a:t>Outcome: </a:t>
            </a:r>
          </a:p>
          <a:p>
            <a:r>
              <a:rPr lang="en-GB" b="1" dirty="0">
                <a:solidFill>
                  <a:schemeClr val="accent1"/>
                </a:solidFill>
              </a:rPr>
              <a:t>Separated vs not separated</a:t>
            </a:r>
          </a:p>
        </p:txBody>
      </p:sp>
      <p:sp>
        <p:nvSpPr>
          <p:cNvPr id="37" name="TextBox 36">
            <a:extLst>
              <a:ext uri="{FF2B5EF4-FFF2-40B4-BE49-F238E27FC236}">
                <a16:creationId xmlns:a16="http://schemas.microsoft.com/office/drawing/2014/main" id="{4E342943-1471-42B4-994B-7CFC965E373A}"/>
              </a:ext>
            </a:extLst>
          </p:cNvPr>
          <p:cNvSpPr txBox="1"/>
          <p:nvPr/>
        </p:nvSpPr>
        <p:spPr>
          <a:xfrm>
            <a:off x="7889362" y="3686913"/>
            <a:ext cx="4105291" cy="646331"/>
          </a:xfrm>
          <a:prstGeom prst="rect">
            <a:avLst/>
          </a:prstGeom>
          <a:noFill/>
        </p:spPr>
        <p:txBody>
          <a:bodyPr wrap="none" rtlCol="0">
            <a:spAutoFit/>
          </a:bodyPr>
          <a:lstStyle/>
          <a:p>
            <a:r>
              <a:rPr lang="en-GB" dirty="0"/>
              <a:t>Benchmark = separation vs no separation </a:t>
            </a:r>
          </a:p>
          <a:p>
            <a:r>
              <a:rPr lang="en-GB" dirty="0"/>
              <a:t>if no birth</a:t>
            </a:r>
          </a:p>
        </p:txBody>
      </p:sp>
      <p:sp>
        <p:nvSpPr>
          <p:cNvPr id="38" name="TextBox 37">
            <a:extLst>
              <a:ext uri="{FF2B5EF4-FFF2-40B4-BE49-F238E27FC236}">
                <a16:creationId xmlns:a16="http://schemas.microsoft.com/office/drawing/2014/main" id="{BB547F74-8BFB-4388-AD03-E99F26CF9A16}"/>
              </a:ext>
            </a:extLst>
          </p:cNvPr>
          <p:cNvSpPr txBox="1"/>
          <p:nvPr/>
        </p:nvSpPr>
        <p:spPr>
          <a:xfrm>
            <a:off x="604457" y="1800640"/>
            <a:ext cx="1005403" cy="369332"/>
          </a:xfrm>
          <a:prstGeom prst="rect">
            <a:avLst/>
          </a:prstGeom>
          <a:noFill/>
        </p:spPr>
        <p:txBody>
          <a:bodyPr wrap="none" rtlCol="0">
            <a:spAutoFit/>
          </a:bodyPr>
          <a:lstStyle/>
          <a:p>
            <a:r>
              <a:rPr lang="en-GB" i="1" dirty="0">
                <a:solidFill>
                  <a:schemeClr val="accent1"/>
                </a:solidFill>
              </a:rPr>
              <a:t>Childless</a:t>
            </a:r>
          </a:p>
        </p:txBody>
      </p:sp>
      <p:sp>
        <p:nvSpPr>
          <p:cNvPr id="39" name="TextBox 38">
            <a:extLst>
              <a:ext uri="{FF2B5EF4-FFF2-40B4-BE49-F238E27FC236}">
                <a16:creationId xmlns:a16="http://schemas.microsoft.com/office/drawing/2014/main" id="{FE149E72-FBFD-4D08-B266-D4F64080CDA6}"/>
              </a:ext>
            </a:extLst>
          </p:cNvPr>
          <p:cNvSpPr txBox="1"/>
          <p:nvPr/>
        </p:nvSpPr>
        <p:spPr>
          <a:xfrm>
            <a:off x="442670" y="3621704"/>
            <a:ext cx="1114408" cy="646331"/>
          </a:xfrm>
          <a:prstGeom prst="rect">
            <a:avLst/>
          </a:prstGeom>
          <a:noFill/>
        </p:spPr>
        <p:txBody>
          <a:bodyPr wrap="none" rtlCol="0">
            <a:spAutoFit/>
          </a:bodyPr>
          <a:lstStyle/>
          <a:p>
            <a:r>
              <a:rPr lang="en-GB" i="1" dirty="0">
                <a:solidFill>
                  <a:schemeClr val="accent1"/>
                </a:solidFill>
              </a:rPr>
              <a:t>Childless,</a:t>
            </a:r>
          </a:p>
          <a:p>
            <a:r>
              <a:rPr lang="en-GB" i="1" dirty="0">
                <a:solidFill>
                  <a:schemeClr val="accent1"/>
                </a:solidFill>
              </a:rPr>
              <a:t>partnered</a:t>
            </a:r>
          </a:p>
        </p:txBody>
      </p:sp>
      <p:sp>
        <p:nvSpPr>
          <p:cNvPr id="40" name="Left Brace 39">
            <a:extLst>
              <a:ext uri="{FF2B5EF4-FFF2-40B4-BE49-F238E27FC236}">
                <a16:creationId xmlns:a16="http://schemas.microsoft.com/office/drawing/2014/main" id="{DAA12DFA-39BB-466C-8E1F-5C3C8457507F}"/>
              </a:ext>
            </a:extLst>
          </p:cNvPr>
          <p:cNvSpPr/>
          <p:nvPr/>
        </p:nvSpPr>
        <p:spPr>
          <a:xfrm rot="16200000">
            <a:off x="3053593" y="2712929"/>
            <a:ext cx="321080" cy="28683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Left Brace 40">
            <a:extLst>
              <a:ext uri="{FF2B5EF4-FFF2-40B4-BE49-F238E27FC236}">
                <a16:creationId xmlns:a16="http://schemas.microsoft.com/office/drawing/2014/main" id="{5F99AA40-312A-4838-8844-4FA611F0238F}"/>
              </a:ext>
            </a:extLst>
          </p:cNvPr>
          <p:cNvSpPr/>
          <p:nvPr/>
        </p:nvSpPr>
        <p:spPr>
          <a:xfrm rot="16200000">
            <a:off x="3776886" y="1515220"/>
            <a:ext cx="321080" cy="14217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DDABFB81-0AB6-4D89-8346-FCFD7B8DE404}"/>
              </a:ext>
            </a:extLst>
          </p:cNvPr>
          <p:cNvCxnSpPr>
            <a:cxnSpLocks/>
          </p:cNvCxnSpPr>
          <p:nvPr/>
        </p:nvCxnSpPr>
        <p:spPr>
          <a:xfrm>
            <a:off x="1777013" y="5723946"/>
            <a:ext cx="4314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3E72BD-6B1A-44AD-A3F4-BA5617B84034}"/>
              </a:ext>
            </a:extLst>
          </p:cNvPr>
          <p:cNvCxnSpPr/>
          <p:nvPr/>
        </p:nvCxnSpPr>
        <p:spPr>
          <a:xfrm>
            <a:off x="1777013" y="5640185"/>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05522CA-EB42-4522-A9D6-F7139371F823}"/>
              </a:ext>
            </a:extLst>
          </p:cNvPr>
          <p:cNvSpPr txBox="1"/>
          <p:nvPr/>
        </p:nvSpPr>
        <p:spPr>
          <a:xfrm>
            <a:off x="1606934" y="5305753"/>
            <a:ext cx="340158" cy="369332"/>
          </a:xfrm>
          <a:prstGeom prst="rect">
            <a:avLst/>
          </a:prstGeom>
          <a:noFill/>
        </p:spPr>
        <p:txBody>
          <a:bodyPr wrap="none" rtlCol="0">
            <a:spAutoFit/>
          </a:bodyPr>
          <a:lstStyle/>
          <a:p>
            <a:r>
              <a:rPr lang="en-GB" dirty="0"/>
              <a:t>t</a:t>
            </a:r>
            <a:r>
              <a:rPr lang="en-GB" baseline="-25000" dirty="0"/>
              <a:t>1</a:t>
            </a:r>
          </a:p>
        </p:txBody>
      </p:sp>
      <p:cxnSp>
        <p:nvCxnSpPr>
          <p:cNvPr id="45" name="Straight Connector 44">
            <a:extLst>
              <a:ext uri="{FF2B5EF4-FFF2-40B4-BE49-F238E27FC236}">
                <a16:creationId xmlns:a16="http://schemas.microsoft.com/office/drawing/2014/main" id="{E498A032-7211-4FB0-ACC4-27E445F81DDB}"/>
              </a:ext>
            </a:extLst>
          </p:cNvPr>
          <p:cNvCxnSpPr/>
          <p:nvPr/>
        </p:nvCxnSpPr>
        <p:spPr>
          <a:xfrm>
            <a:off x="3223599" y="5646001"/>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089B436-DBAF-48B7-8D07-076E0EC3E627}"/>
              </a:ext>
            </a:extLst>
          </p:cNvPr>
          <p:cNvSpPr txBox="1"/>
          <p:nvPr/>
        </p:nvSpPr>
        <p:spPr>
          <a:xfrm>
            <a:off x="3053520" y="5311569"/>
            <a:ext cx="340158" cy="369332"/>
          </a:xfrm>
          <a:prstGeom prst="rect">
            <a:avLst/>
          </a:prstGeom>
          <a:noFill/>
        </p:spPr>
        <p:txBody>
          <a:bodyPr wrap="none" rtlCol="0">
            <a:spAutoFit/>
          </a:bodyPr>
          <a:lstStyle/>
          <a:p>
            <a:r>
              <a:rPr lang="en-GB" dirty="0"/>
              <a:t>t</a:t>
            </a:r>
            <a:r>
              <a:rPr lang="en-GB" baseline="-25000" dirty="0"/>
              <a:t>2</a:t>
            </a:r>
          </a:p>
        </p:txBody>
      </p:sp>
      <p:cxnSp>
        <p:nvCxnSpPr>
          <p:cNvPr id="48" name="Straight Connector 47">
            <a:extLst>
              <a:ext uri="{FF2B5EF4-FFF2-40B4-BE49-F238E27FC236}">
                <a16:creationId xmlns:a16="http://schemas.microsoft.com/office/drawing/2014/main" id="{179475D6-83C3-414C-BD23-34C47C8E2B40}"/>
              </a:ext>
            </a:extLst>
          </p:cNvPr>
          <p:cNvCxnSpPr/>
          <p:nvPr/>
        </p:nvCxnSpPr>
        <p:spPr>
          <a:xfrm>
            <a:off x="4645395" y="5639022"/>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EE0F996-4762-47D8-BC60-14FF6C2A21CE}"/>
              </a:ext>
            </a:extLst>
          </p:cNvPr>
          <p:cNvSpPr txBox="1"/>
          <p:nvPr/>
        </p:nvSpPr>
        <p:spPr>
          <a:xfrm>
            <a:off x="4475316" y="5304590"/>
            <a:ext cx="340158" cy="369332"/>
          </a:xfrm>
          <a:prstGeom prst="rect">
            <a:avLst/>
          </a:prstGeom>
          <a:noFill/>
        </p:spPr>
        <p:txBody>
          <a:bodyPr wrap="none" rtlCol="0">
            <a:spAutoFit/>
          </a:bodyPr>
          <a:lstStyle/>
          <a:p>
            <a:r>
              <a:rPr lang="en-GB" dirty="0"/>
              <a:t>t</a:t>
            </a:r>
            <a:r>
              <a:rPr lang="en-GB" baseline="-25000" dirty="0"/>
              <a:t>3</a:t>
            </a:r>
          </a:p>
        </p:txBody>
      </p:sp>
      <p:cxnSp>
        <p:nvCxnSpPr>
          <p:cNvPr id="50" name="Straight Connector 49">
            <a:extLst>
              <a:ext uri="{FF2B5EF4-FFF2-40B4-BE49-F238E27FC236}">
                <a16:creationId xmlns:a16="http://schemas.microsoft.com/office/drawing/2014/main" id="{F12C2F55-2640-4AC8-9335-DFDEFFCD6FE6}"/>
              </a:ext>
            </a:extLst>
          </p:cNvPr>
          <p:cNvCxnSpPr/>
          <p:nvPr/>
        </p:nvCxnSpPr>
        <p:spPr>
          <a:xfrm>
            <a:off x="6091981" y="5652982"/>
            <a:ext cx="0" cy="132623"/>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5A5FF04-B9C3-4FD6-96F0-4B662E06EAFF}"/>
              </a:ext>
            </a:extLst>
          </p:cNvPr>
          <p:cNvSpPr txBox="1"/>
          <p:nvPr/>
        </p:nvSpPr>
        <p:spPr>
          <a:xfrm>
            <a:off x="5921902" y="5318550"/>
            <a:ext cx="340158" cy="369332"/>
          </a:xfrm>
          <a:prstGeom prst="rect">
            <a:avLst/>
          </a:prstGeom>
          <a:noFill/>
        </p:spPr>
        <p:txBody>
          <a:bodyPr wrap="none" rtlCol="0">
            <a:spAutoFit/>
          </a:bodyPr>
          <a:lstStyle/>
          <a:p>
            <a:r>
              <a:rPr lang="en-GB" dirty="0"/>
              <a:t>t</a:t>
            </a:r>
            <a:r>
              <a:rPr lang="en-GB" baseline="-25000" dirty="0"/>
              <a:t>4</a:t>
            </a:r>
          </a:p>
        </p:txBody>
      </p:sp>
      <p:sp>
        <p:nvSpPr>
          <p:cNvPr id="52" name="TextBox 51">
            <a:extLst>
              <a:ext uri="{FF2B5EF4-FFF2-40B4-BE49-F238E27FC236}">
                <a16:creationId xmlns:a16="http://schemas.microsoft.com/office/drawing/2014/main" id="{1FD33C15-F0AE-4E1D-8F1F-7A06D1E51E76}"/>
              </a:ext>
            </a:extLst>
          </p:cNvPr>
          <p:cNvSpPr txBox="1"/>
          <p:nvPr/>
        </p:nvSpPr>
        <p:spPr>
          <a:xfrm>
            <a:off x="3624000" y="6181517"/>
            <a:ext cx="3146952" cy="646331"/>
          </a:xfrm>
          <a:prstGeom prst="rect">
            <a:avLst/>
          </a:prstGeom>
          <a:noFill/>
        </p:spPr>
        <p:txBody>
          <a:bodyPr wrap="none" rtlCol="0">
            <a:spAutoFit/>
          </a:bodyPr>
          <a:lstStyle/>
          <a:p>
            <a:r>
              <a:rPr lang="en-GB" b="1" dirty="0">
                <a:solidFill>
                  <a:schemeClr val="accent1"/>
                </a:solidFill>
              </a:rPr>
              <a:t>Birth</a:t>
            </a:r>
          </a:p>
          <a:p>
            <a:r>
              <a:rPr lang="en-GB" b="1" dirty="0">
                <a:solidFill>
                  <a:schemeClr val="accent1"/>
                </a:solidFill>
              </a:rPr>
              <a:t>Outcome: outside vs in a union</a:t>
            </a:r>
          </a:p>
        </p:txBody>
      </p:sp>
      <p:sp>
        <p:nvSpPr>
          <p:cNvPr id="53" name="TextBox 52">
            <a:extLst>
              <a:ext uri="{FF2B5EF4-FFF2-40B4-BE49-F238E27FC236}">
                <a16:creationId xmlns:a16="http://schemas.microsoft.com/office/drawing/2014/main" id="{ADEA012D-6C75-46E5-A0FC-12FB6C6C65F9}"/>
              </a:ext>
            </a:extLst>
          </p:cNvPr>
          <p:cNvSpPr txBox="1"/>
          <p:nvPr/>
        </p:nvSpPr>
        <p:spPr>
          <a:xfrm>
            <a:off x="439744" y="5455458"/>
            <a:ext cx="990977" cy="369332"/>
          </a:xfrm>
          <a:prstGeom prst="rect">
            <a:avLst/>
          </a:prstGeom>
          <a:noFill/>
        </p:spPr>
        <p:txBody>
          <a:bodyPr wrap="none" rtlCol="0">
            <a:spAutoFit/>
          </a:bodyPr>
          <a:lstStyle/>
          <a:p>
            <a:r>
              <a:rPr lang="en-GB" i="1" dirty="0">
                <a:solidFill>
                  <a:schemeClr val="accent1"/>
                </a:solidFill>
              </a:rPr>
              <a:t>Childless</a:t>
            </a:r>
          </a:p>
        </p:txBody>
      </p:sp>
      <p:sp>
        <p:nvSpPr>
          <p:cNvPr id="54" name="Left Brace 53">
            <a:extLst>
              <a:ext uri="{FF2B5EF4-FFF2-40B4-BE49-F238E27FC236}">
                <a16:creationId xmlns:a16="http://schemas.microsoft.com/office/drawing/2014/main" id="{6EBFE312-6621-4C5C-9297-123CC0D510E8}"/>
              </a:ext>
            </a:extLst>
          </p:cNvPr>
          <p:cNvSpPr/>
          <p:nvPr/>
        </p:nvSpPr>
        <p:spPr>
          <a:xfrm rot="16200000">
            <a:off x="3775423" y="3821928"/>
            <a:ext cx="321080" cy="43178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41433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BFF4-4073-6A30-B37C-7A29B14485E6}"/>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BA79420E-6E5E-01C2-E9DE-045BC439C014}"/>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9</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5" name="Titel 3">
            <a:extLst>
              <a:ext uri="{FF2B5EF4-FFF2-40B4-BE49-F238E27FC236}">
                <a16:creationId xmlns:a16="http://schemas.microsoft.com/office/drawing/2014/main" id="{31D2C655-28DC-8951-05BD-0BEB13465851}"/>
              </a:ext>
            </a:extLst>
          </p:cNvPr>
          <p:cNvSpPr txBox="1">
            <a:spLocks/>
          </p:cNvSpPr>
          <p:nvPr/>
        </p:nvSpPr>
        <p:spPr>
          <a:xfrm>
            <a:off x="360000" y="-156881"/>
            <a:ext cx="11520000" cy="1152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i="0" kern="1200" baseline="0">
                <a:solidFill>
                  <a:srgbClr val="2695D2"/>
                </a:solidFill>
                <a:latin typeface="Raleway" panose="020B0003030101060003"/>
                <a:ea typeface="+mj-ea"/>
                <a:cs typeface="+mj-cs"/>
              </a:defRPr>
            </a:lvl1pPr>
          </a:lstStyle>
          <a:p>
            <a:pPr algn="l"/>
            <a:r>
              <a:rPr lang="en-GB" dirty="0">
                <a:latin typeface="Raleway" pitchFamily="2" charset="0"/>
              </a:rPr>
              <a:t>Results. General overview of the three analyses </a:t>
            </a:r>
          </a:p>
        </p:txBody>
      </p:sp>
      <p:sp>
        <p:nvSpPr>
          <p:cNvPr id="2" name="CuadroTexto 6">
            <a:extLst>
              <a:ext uri="{FF2B5EF4-FFF2-40B4-BE49-F238E27FC236}">
                <a16:creationId xmlns:a16="http://schemas.microsoft.com/office/drawing/2014/main" id="{A00ABEAF-067D-C46C-D60F-6B854B65480B}"/>
              </a:ext>
            </a:extLst>
          </p:cNvPr>
          <p:cNvSpPr txBox="1"/>
          <p:nvPr/>
        </p:nvSpPr>
        <p:spPr>
          <a:xfrm>
            <a:off x="933139" y="868191"/>
            <a:ext cx="3052528" cy="400110"/>
          </a:xfrm>
          <a:prstGeom prst="rect">
            <a:avLst/>
          </a:prstGeom>
          <a:noFill/>
        </p:spPr>
        <p:txBody>
          <a:bodyPr wrap="square" rtlCol="0">
            <a:spAutoFit/>
          </a:bodyPr>
          <a:lstStyle/>
          <a:p>
            <a:pPr algn="ctr">
              <a:buClr>
                <a:srgbClr val="2695D2"/>
              </a:buClr>
              <a:buSzPct val="200000"/>
            </a:pPr>
            <a:r>
              <a:rPr lang="en-GB" sz="1000" dirty="0">
                <a:latin typeface="Raleway" pitchFamily="2" charset="0"/>
              </a:rPr>
              <a:t>Predicted probabilities of having a child quickly after union formation (H1A)</a:t>
            </a:r>
          </a:p>
        </p:txBody>
      </p:sp>
      <p:pic>
        <p:nvPicPr>
          <p:cNvPr id="3" name="Imagen 2">
            <a:extLst>
              <a:ext uri="{FF2B5EF4-FFF2-40B4-BE49-F238E27FC236}">
                <a16:creationId xmlns:a16="http://schemas.microsoft.com/office/drawing/2014/main" id="{CCEF6688-C4BD-385A-D281-D0A0BAB710E3}"/>
              </a:ext>
            </a:extLst>
          </p:cNvPr>
          <p:cNvPicPr>
            <a:picLocks noChangeAspect="1"/>
          </p:cNvPicPr>
          <p:nvPr/>
        </p:nvPicPr>
        <p:blipFill>
          <a:blip r:embed="rId3">
            <a:extLst>
              <a:ext uri="{28A0092B-C50C-407E-A947-70E740481C1C}">
                <a14:useLocalDpi xmlns:a14="http://schemas.microsoft.com/office/drawing/2010/main" val="0"/>
              </a:ext>
            </a:extLst>
          </a:blip>
          <a:srcRect t="10375"/>
          <a:stretch>
            <a:fillRect/>
          </a:stretch>
        </p:blipFill>
        <p:spPr bwMode="auto">
          <a:xfrm>
            <a:off x="359998" y="1284425"/>
            <a:ext cx="5046391" cy="2628617"/>
          </a:xfrm>
          <a:prstGeom prst="rect">
            <a:avLst/>
          </a:prstGeom>
          <a:noFill/>
        </p:spPr>
      </p:pic>
      <p:pic>
        <p:nvPicPr>
          <p:cNvPr id="4" name="Imagen 3">
            <a:extLst>
              <a:ext uri="{FF2B5EF4-FFF2-40B4-BE49-F238E27FC236}">
                <a16:creationId xmlns:a16="http://schemas.microsoft.com/office/drawing/2014/main" id="{2E4A615B-026C-5713-08A9-44CC8AB77031}"/>
              </a:ext>
            </a:extLst>
          </p:cNvPr>
          <p:cNvPicPr>
            <a:picLocks noChangeAspect="1"/>
          </p:cNvPicPr>
          <p:nvPr/>
        </p:nvPicPr>
        <p:blipFill>
          <a:blip r:embed="rId4">
            <a:extLst>
              <a:ext uri="{28A0092B-C50C-407E-A947-70E740481C1C}">
                <a14:useLocalDpi xmlns:a14="http://schemas.microsoft.com/office/drawing/2010/main" val="0"/>
              </a:ext>
            </a:extLst>
          </a:blip>
          <a:srcRect t="10471"/>
          <a:stretch>
            <a:fillRect/>
          </a:stretch>
        </p:blipFill>
        <p:spPr bwMode="auto">
          <a:xfrm>
            <a:off x="6943090" y="1369947"/>
            <a:ext cx="4680000" cy="2457571"/>
          </a:xfrm>
          <a:prstGeom prst="rect">
            <a:avLst/>
          </a:prstGeom>
          <a:noFill/>
          <a:ln>
            <a:noFill/>
          </a:ln>
        </p:spPr>
      </p:pic>
      <p:pic>
        <p:nvPicPr>
          <p:cNvPr id="7" name="Imagen 6">
            <a:extLst>
              <a:ext uri="{FF2B5EF4-FFF2-40B4-BE49-F238E27FC236}">
                <a16:creationId xmlns:a16="http://schemas.microsoft.com/office/drawing/2014/main" id="{E451F699-EF50-9843-DAA7-77B03C2DEF1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062"/>
          <a:stretch>
            <a:fillRect/>
          </a:stretch>
        </p:blipFill>
        <p:spPr bwMode="auto">
          <a:xfrm>
            <a:off x="3509655" y="4141940"/>
            <a:ext cx="4320000" cy="253066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6">
            <a:extLst>
              <a:ext uri="{FF2B5EF4-FFF2-40B4-BE49-F238E27FC236}">
                <a16:creationId xmlns:a16="http://schemas.microsoft.com/office/drawing/2014/main" id="{BF989A37-F4E6-1C49-4DDA-B5F9E594EE99}"/>
              </a:ext>
            </a:extLst>
          </p:cNvPr>
          <p:cNvSpPr txBox="1"/>
          <p:nvPr/>
        </p:nvSpPr>
        <p:spPr>
          <a:xfrm>
            <a:off x="7768163" y="884316"/>
            <a:ext cx="2796968" cy="400110"/>
          </a:xfrm>
          <a:prstGeom prst="rect">
            <a:avLst/>
          </a:prstGeom>
          <a:noFill/>
        </p:spPr>
        <p:txBody>
          <a:bodyPr wrap="square" rtlCol="0">
            <a:spAutoFit/>
          </a:bodyPr>
          <a:lstStyle/>
          <a:p>
            <a:pPr algn="ctr">
              <a:buClr>
                <a:srgbClr val="2695D2"/>
              </a:buClr>
              <a:buSzPct val="200000"/>
            </a:pPr>
            <a:r>
              <a:rPr lang="en-GB" sz="1000" dirty="0">
                <a:latin typeface="Raleway" pitchFamily="2" charset="0"/>
              </a:rPr>
              <a:t>Predicted probabilities of ending a relationship quickly after birth (H1B)</a:t>
            </a:r>
          </a:p>
        </p:txBody>
      </p:sp>
      <p:sp>
        <p:nvSpPr>
          <p:cNvPr id="20" name="CuadroTexto 6">
            <a:extLst>
              <a:ext uri="{FF2B5EF4-FFF2-40B4-BE49-F238E27FC236}">
                <a16:creationId xmlns:a16="http://schemas.microsoft.com/office/drawing/2014/main" id="{93AF7859-5E63-B15F-7F38-67EFF7D4EFBA}"/>
              </a:ext>
            </a:extLst>
          </p:cNvPr>
          <p:cNvSpPr txBox="1"/>
          <p:nvPr/>
        </p:nvSpPr>
        <p:spPr>
          <a:xfrm>
            <a:off x="841985" y="6510198"/>
            <a:ext cx="10885195" cy="246221"/>
          </a:xfrm>
          <a:prstGeom prst="rect">
            <a:avLst/>
          </a:prstGeom>
          <a:noFill/>
        </p:spPr>
        <p:txBody>
          <a:bodyPr wrap="square" rtlCol="0">
            <a:spAutoFit/>
          </a:bodyPr>
          <a:lstStyle/>
          <a:p>
            <a:pPr>
              <a:buClr>
                <a:srgbClr val="2695D2"/>
              </a:buClr>
              <a:buSzPct val="200000"/>
            </a:pPr>
            <a:r>
              <a:rPr lang="en-GB" sz="1000" dirty="0">
                <a:latin typeface="Raleway" pitchFamily="2" charset="0"/>
              </a:rPr>
              <a:t>Own elaboration based on EU-SILC data. All countries, years 2004-2023.</a:t>
            </a:r>
          </a:p>
        </p:txBody>
      </p:sp>
      <p:sp>
        <p:nvSpPr>
          <p:cNvPr id="9" name="CuadroTexto 6">
            <a:extLst>
              <a:ext uri="{FF2B5EF4-FFF2-40B4-BE49-F238E27FC236}">
                <a16:creationId xmlns:a16="http://schemas.microsoft.com/office/drawing/2014/main" id="{DF3CE35E-11D3-C107-1772-B0BB5D1113B2}"/>
              </a:ext>
            </a:extLst>
          </p:cNvPr>
          <p:cNvSpPr txBox="1"/>
          <p:nvPr/>
        </p:nvSpPr>
        <p:spPr>
          <a:xfrm>
            <a:off x="4309692" y="3754895"/>
            <a:ext cx="3045459" cy="400110"/>
          </a:xfrm>
          <a:prstGeom prst="rect">
            <a:avLst/>
          </a:prstGeom>
          <a:noFill/>
        </p:spPr>
        <p:txBody>
          <a:bodyPr wrap="square" rtlCol="0">
            <a:spAutoFit/>
          </a:bodyPr>
          <a:lstStyle/>
          <a:p>
            <a:pPr algn="ctr">
              <a:buClr>
                <a:srgbClr val="2695D2"/>
              </a:buClr>
              <a:buSzPct val="200000"/>
            </a:pPr>
            <a:r>
              <a:rPr lang="en-GB" sz="1000" dirty="0">
                <a:latin typeface="Raleway" pitchFamily="2" charset="0"/>
              </a:rPr>
              <a:t>Among those with a birth, predicted probability of being single at birth (H1C)</a:t>
            </a:r>
          </a:p>
        </p:txBody>
      </p:sp>
      <p:sp>
        <p:nvSpPr>
          <p:cNvPr id="10" name="Multiplication Sign 9">
            <a:extLst>
              <a:ext uri="{FF2B5EF4-FFF2-40B4-BE49-F238E27FC236}">
                <a16:creationId xmlns:a16="http://schemas.microsoft.com/office/drawing/2014/main" id="{E0351F74-4978-49C5-93C2-0561FD71EC8C}"/>
              </a:ext>
            </a:extLst>
          </p:cNvPr>
          <p:cNvSpPr/>
          <p:nvPr/>
        </p:nvSpPr>
        <p:spPr>
          <a:xfrm>
            <a:off x="8718211" y="673008"/>
            <a:ext cx="821874" cy="814710"/>
          </a:xfrm>
          <a:prstGeom prst="mathMultiply">
            <a:avLst>
              <a:gd name="adj1" fmla="val 1207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696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5BC839EB3E6C4E94D0119085D51EC8" ma:contentTypeVersion="8" ma:contentTypeDescription="Create a new document." ma:contentTypeScope="" ma:versionID="3376198554568e6ca556f5100696ebe0">
  <xsd:schema xmlns:xsd="http://www.w3.org/2001/XMLSchema" xmlns:xs="http://www.w3.org/2001/XMLSchema" xmlns:p="http://schemas.microsoft.com/office/2006/metadata/properties" xmlns:ns2="45493d12-eea2-4eae-9c65-8bc0566bd9ad" targetNamespace="http://schemas.microsoft.com/office/2006/metadata/properties" ma:root="true" ma:fieldsID="a92b176aaf6984d9fb0d3c44c0809149" ns2:_="">
    <xsd:import namespace="45493d12-eea2-4eae-9c65-8bc0566bd9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93d12-eea2-4eae-9c65-8bc0566bd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9C6CE-EDDC-4F77-8EB5-5405303FFF5E}">
  <ds:schemaRefs>
    <ds:schemaRef ds:uri="http://www.w3.org/XML/1998/namespace"/>
    <ds:schemaRef ds:uri="http://schemas.microsoft.com/office/2006/documentManagement/types"/>
    <ds:schemaRef ds:uri="http://purl.org/dc/dcmitype/"/>
    <ds:schemaRef ds:uri="45493d12-eea2-4eae-9c65-8bc0566bd9ad"/>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6A5A220B-7D74-4A04-9C27-7EF3ADA27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493d12-eea2-4eae-9c65-8bc0566bd9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149CBD-90F4-4332-A677-9E9A3EB092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4609</TotalTime>
  <Words>2742</Words>
  <Application>Microsoft Office PowerPoint</Application>
  <PresentationFormat>Widescreen</PresentationFormat>
  <Paragraphs>224</Paragraphs>
  <Slides>22</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Calibri Light</vt:lpstr>
      <vt:lpstr>Raleway</vt:lpstr>
      <vt:lpstr>Raleway Medium</vt:lpstr>
      <vt:lpstr>Wingdings</vt:lpstr>
      <vt:lpstr>Office</vt:lpstr>
      <vt:lpstr>1_Benutzerdefiniertes Design</vt:lpstr>
      <vt:lpstr>Benutzerdefiniertes Design</vt:lpstr>
      <vt:lpstr>2_Benutzerdefiniertes Design</vt:lpstr>
      <vt:lpstr>PowerPoint Presentation</vt:lpstr>
      <vt:lpstr>Intro: Prerequisites for childbearing and postponement</vt:lpstr>
      <vt:lpstr>Intro: More obstacles to childbearing with age</vt:lpstr>
      <vt:lpstr>Intro: Foregoing the prerequisites for parenthood at higher reproductive ages? </vt:lpstr>
      <vt:lpstr>Hypotheses</vt:lpstr>
      <vt:lpstr>Data and Methods</vt:lpstr>
      <vt:lpstr>Data and Methods: country clusters</vt:lpstr>
      <vt:lpstr>Data and Methods: calculations by age group</vt:lpstr>
      <vt:lpstr>PowerPoint Presentation</vt:lpstr>
      <vt:lpstr>PowerPoint Presentation</vt:lpstr>
      <vt:lpstr>PowerPoint Presentation</vt:lpstr>
      <vt:lpstr>Review of results</vt:lpstr>
      <vt:lpstr>Thank you!</vt:lpstr>
      <vt:lpstr>Data and Methods: indicators</vt:lpstr>
      <vt:lpstr>Appendix 1. Clusters</vt:lpstr>
      <vt:lpstr>Appendix 2. Full results</vt:lpstr>
      <vt:lpstr>Appendix 2. Full results</vt:lpstr>
      <vt:lpstr>Appendix 2. Full results</vt:lpstr>
      <vt:lpstr>Appendix 2. Full results</vt:lpstr>
      <vt:lpstr>Appendix 2. Full results</vt:lpstr>
      <vt:lpstr>Appendix 2. Full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Wittgenstein Centre Corporate Design – Manual</dc:title>
  <dc:creator>StudentIn</dc:creator>
  <cp:lastModifiedBy>Beaujouan, Eva</cp:lastModifiedBy>
  <cp:revision>285</cp:revision>
  <dcterms:created xsi:type="dcterms:W3CDTF">2021-02-16T08:40:20Z</dcterms:created>
  <dcterms:modified xsi:type="dcterms:W3CDTF">2025-09-18T10:03:56Z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0x010100405BC839EB3E6C4E94D0119085D51EC8</vt:lpwstr>
  </property>
</Properties>
</file>