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sldIdLst>
    <p:sldId id="272" r:id="rId5"/>
    <p:sldId id="1411" r:id="rId6"/>
    <p:sldId id="1412" r:id="rId7"/>
    <p:sldId id="1422" r:id="rId8"/>
    <p:sldId id="1424" r:id="rId9"/>
    <p:sldId id="1418" r:id="rId10"/>
    <p:sldId id="1430" r:id="rId11"/>
    <p:sldId id="1427" r:id="rId12"/>
    <p:sldId id="1425" r:id="rId13"/>
    <p:sldId id="1426" r:id="rId14"/>
    <p:sldId id="1433" r:id="rId15"/>
    <p:sldId id="1435" r:id="rId16"/>
    <p:sldId id="1436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AAEDCEF-62F2-1541-885C-C4095F446A98}">
          <p14:sldIdLst>
            <p14:sldId id="272"/>
            <p14:sldId id="1411"/>
            <p14:sldId id="1412"/>
            <p14:sldId id="1422"/>
            <p14:sldId id="1424"/>
            <p14:sldId id="1418"/>
            <p14:sldId id="1430"/>
            <p14:sldId id="1427"/>
            <p14:sldId id="1425"/>
            <p14:sldId id="1426"/>
            <p14:sldId id="1433"/>
            <p14:sldId id="1435"/>
            <p14:sldId id="143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95D2"/>
    <a:srgbClr val="1276EE"/>
    <a:srgbClr val="2F3B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 autoAdjust="0"/>
    <p:restoredTop sz="95652"/>
  </p:normalViewPr>
  <p:slideViewPr>
    <p:cSldViewPr snapToGrid="0" snapToObjects="1" showGuides="1">
      <p:cViewPr varScale="1">
        <p:scale>
          <a:sx n="93" d="100"/>
          <a:sy n="93" d="100"/>
        </p:scale>
        <p:origin x="216" y="48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96EB4D-8780-400E-8B29-1141C73B2D43}" type="datetimeFigureOut">
              <a:rPr lang="en-US" smtClean="0"/>
              <a:t>8/5/25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5DF0D-33A9-4F6D-A17F-FE284DD84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789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45DF0D-33A9-4F6D-A17F-FE284DD842C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6572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CD8FF3-F8CB-FDF7-6DDA-0F7CB9EBC8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1B2810-7119-636A-DBF9-91A34585DE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9314FA-B0FB-1E84-A57B-049F7D59A4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8F7BC9-0AD3-56E2-0605-478D6AEDD7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45DF0D-33A9-4F6D-A17F-FE284DD842C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513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5D098-5DA4-CCD5-F25A-DD5CDC333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E3F707-8320-3615-8477-77FDB9DE77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05076F-FCAD-6687-51B8-D0D7D3D29E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23E4C1-2368-7FE3-127D-3C17703175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45DF0D-33A9-4F6D-A17F-FE284DD842C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1021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C4FD4-DE26-27FD-74C5-C8B24380A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E9DC6B-C21C-A145-DC3E-1F1E107E8D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6836F4-3AE8-E441-7A0B-2BBE5704C2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528CA-BCDD-70D0-2718-50B31E0B6A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45DF0D-33A9-4F6D-A17F-FE284DD842C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247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2ED9E7-EB03-ADF0-28E7-541E7AC17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A58190-4EBB-EEF8-D7E7-BEC84083A9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62FACE-02E3-91A0-5FC4-D1C610C7AC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1CDCA9-7356-969F-541F-9E15273842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45DF0D-33A9-4F6D-A17F-FE284DD842C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0492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A66C1-C0C9-255C-5B1E-80E74B54E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1F0ABA-2175-C82B-3C63-A2C2369AE5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BF0ABA-BF19-BA4B-4C7A-46D4C56BF9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7DFFE4-2D41-7D08-50BD-2EF2241C6F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45DF0D-33A9-4F6D-A17F-FE284DD842C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34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DCA41-648C-DFEE-7781-C026F1D11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06D977-840F-C322-95BA-FCCC0A63C9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5BAB3F-451F-D0AE-E0D6-6B10879AC4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441C29-0A6D-287B-541B-E8BD229D45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45DF0D-33A9-4F6D-A17F-FE284DD842C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163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0506A6-A7C1-B66D-95D7-91A96DAEB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110C3B-5428-8737-B0EC-930A9B1096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01DBC9-C256-65CD-0294-52082D07EA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C06CA8-EC7C-D39D-E463-EF6E974940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45DF0D-33A9-4F6D-A17F-FE284DD842C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4228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2F797-AAA3-F37A-4B28-C3A8338E2F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031F54-9F43-C4B5-D927-1155358954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B87151-144B-E5B9-F235-C672A1307B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33573C-0D97-9050-16A4-C4A5AC19CA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45DF0D-33A9-4F6D-A17F-FE284DD842C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9365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E22E26-09DE-10D4-B4C1-182BE38228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4DD733-B624-3835-2AF0-C66F42A962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F7D358-C575-B925-6614-1A1D4E309E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9A4584-CDD7-FEC4-58AE-1810A547ED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45DF0D-33A9-4F6D-A17F-FE284DD842C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2925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7B31DD-9281-C56E-2D14-9CE307EDEC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D14300-2959-1308-2C3C-EE58308261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6A7114-9652-F93A-4CFE-B3A58ABDF1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182263-A761-1208-671B-F9176C253D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45DF0D-33A9-4F6D-A17F-FE284DD842C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7389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EBE06D-26FA-ADFF-1F4F-8323CAF512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A7E32D-695C-AFE2-B976-D0E170DB80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F36DB5-1597-DF55-A8DA-FCFA30158E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B6C57D-932E-5FBC-85EC-FBCBA50F84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45DF0D-33A9-4F6D-A17F-FE284DD842C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787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F9BD95-570B-5346-8C6F-374F9B7646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FA2E8D3-D94B-E54C-B833-5ECDCD2265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47F4BCC-3D2B-374C-A166-895486469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CCA36-81CB-294C-9DEF-271AB1CD00BE}" type="datetimeFigureOut">
              <a:rPr lang="de-DE" smtClean="0"/>
              <a:t>05.08.25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85CD17-FBED-254A-944E-2DE3EE311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244A1D-B911-9443-B879-9BF2A3D9A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7C7DC-44AB-DE4F-B151-3F39559191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18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E4483C-415A-D24B-9D7E-B6F90E197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060D2A8-2A84-924F-A048-4C93C25D6D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4286F8D-CDF2-304E-AD52-974506C51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CCA36-81CB-294C-9DEF-271AB1CD00BE}" type="datetimeFigureOut">
              <a:rPr lang="de-DE" smtClean="0"/>
              <a:t>05.08.25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7E7ABBD-6471-374A-ACF5-3FFAA59AF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972745-2815-B34E-8CD8-EB2A0E304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7C7DC-44AB-DE4F-B151-3F39559191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0521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6C2E658-81DF-5C4D-90CB-40987A6CB1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9B9438C-A31A-CD4C-A442-F9D9F65F62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6E086F5-7336-774B-B424-A3AF223F5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CCA36-81CB-294C-9DEF-271AB1CD00BE}" type="datetimeFigureOut">
              <a:rPr lang="de-DE" smtClean="0"/>
              <a:t>05.08.25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D11685-7B96-CA4A-8155-8C77ADA6F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CA02E33-9F0A-DA44-B297-A4F4BA346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7C7DC-44AB-DE4F-B151-3F39559191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4753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bg>
      <p:bgPr>
        <a:solidFill>
          <a:srgbClr val="2695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fik 17">
            <a:extLst>
              <a:ext uri="{FF2B5EF4-FFF2-40B4-BE49-F238E27FC236}">
                <a16:creationId xmlns:a16="http://schemas.microsoft.com/office/drawing/2014/main" id="{52F545F5-2B3D-5FE9-DB59-59FADCD71C8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0000" y="360000"/>
            <a:ext cx="2825288" cy="946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7901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341FF4-935D-3B4B-8D91-538B867E9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4E05B4-9138-354B-BB0F-E58BB37A7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0D4D2D-FCFB-C04F-9410-D4A7DD7CA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CCA36-81CB-294C-9DEF-271AB1CD00BE}" type="datetimeFigureOut">
              <a:rPr lang="de-DE" smtClean="0"/>
              <a:t>05.08.25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2881D61-EA66-A04B-938C-2DC0976F2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75C221-E94C-F940-9823-46B6B3DE1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7C7DC-44AB-DE4F-B151-3F39559191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8834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0D66EE-E7FB-DA46-9C27-FFD0BC86C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FA9EDE6-2FBB-B34C-A1AD-D9D8397DB8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A27DED-2351-4A4F-9527-F97E9910F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CCA36-81CB-294C-9DEF-271AB1CD00BE}" type="datetimeFigureOut">
              <a:rPr lang="de-DE" smtClean="0"/>
              <a:t>05.08.25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A11434-252C-B747-9FC7-F1966EDCC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1D79CD-85F6-4340-9E93-988C10457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7C7DC-44AB-DE4F-B151-3F39559191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2359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9B2BB8-EC4C-5042-85D6-AB6E40028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A387C10-CF6C-3341-9FA0-B222F95102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8F2AA69-7707-924E-94D2-98EBEB90DE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ADA5C3D-8875-DB45-8151-B6133E75A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CCA36-81CB-294C-9DEF-271AB1CD00BE}" type="datetimeFigureOut">
              <a:rPr lang="de-DE" smtClean="0"/>
              <a:t>05.08.25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AC65BB9-D54E-5544-BA2B-CDE8E7C2E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56BB1F3-BA67-6341-83D5-DC751B0BD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7C7DC-44AB-DE4F-B151-3F39559191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0326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B3F397-835E-8D45-A981-0AC78FF49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1428D0E-2179-5243-AEA2-127AA61CAA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7D45DF-10A0-FB4D-A2C6-0A4B7D0D1A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A657008-83C4-0145-BA55-6E6B5EE86D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2671356-54CB-B742-9379-E956A21D81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2867D6E-2DDC-C541-AE21-9332071D1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CCA36-81CB-294C-9DEF-271AB1CD00BE}" type="datetimeFigureOut">
              <a:rPr lang="de-DE" smtClean="0"/>
              <a:t>05.08.25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E4ECB02-8630-D445-853C-6861E826E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240517F-45C8-1946-A0DD-6D798080D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7C7DC-44AB-DE4F-B151-3F39559191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6909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18FD5B-0A75-CE42-9C7E-4ABBD4F9B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1D79DB2-8569-C54F-BD10-44F52C5F9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CCA36-81CB-294C-9DEF-271AB1CD00BE}" type="datetimeFigureOut">
              <a:rPr lang="de-DE" smtClean="0"/>
              <a:t>05.08.25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ACDCF18-3B50-5F46-AE45-3E7692CE5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4B9A36F-F51C-7646-9656-1EAE02FCD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7C7DC-44AB-DE4F-B151-3F39559191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6432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5B95917-3F30-9C48-B1BE-A0B986148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CCA36-81CB-294C-9DEF-271AB1CD00BE}" type="datetimeFigureOut">
              <a:rPr lang="de-DE" smtClean="0"/>
              <a:t>05.08.25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B4C5493-DB37-DB4B-8808-F66669371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B9A0721-4F99-E54D-ADAB-9F38D62EC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7C7DC-44AB-DE4F-B151-3F39559191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4563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84D836-E5D3-F146-A430-FAF715E27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2378C85-6B53-2F40-BD54-6823E958E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564F866-8B27-D649-B702-E6C549B143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7F159C-ACB5-AE40-A138-81F20A154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CCA36-81CB-294C-9DEF-271AB1CD00BE}" type="datetimeFigureOut">
              <a:rPr lang="de-DE" smtClean="0"/>
              <a:t>05.08.25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5A44BDF-16CD-CE43-A6FD-7F8FFD8A1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E5DA414-9FB5-9849-9371-A60E60CB1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7C7DC-44AB-DE4F-B151-3F39559191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1597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AED1B8-3F70-A34A-A4A7-1E0F60BBB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80E8773-FF8D-F24A-B1E4-4DCBD1521E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9D37F77-AB5E-3D4A-85D4-59D8A290EC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0907FB8-285B-9742-8425-C4058E4ED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CCA36-81CB-294C-9DEF-271AB1CD00BE}" type="datetimeFigureOut">
              <a:rPr lang="de-DE" smtClean="0"/>
              <a:t>05.08.25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2D956D2-152E-334A-8B70-C2A4D8E17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CD612B8-13FD-9A4D-8F56-E110D8D7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7C7DC-44AB-DE4F-B151-3F39559191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8821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3505A64-268A-C84D-BD41-B926C69EF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6FDD9C2-0DF1-AC4B-8FB1-35C4A67A0A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544EF2-3D91-8E43-AAE3-B7F182D786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CCA36-81CB-294C-9DEF-271AB1CD00BE}" type="datetimeFigureOut">
              <a:rPr lang="de-DE" smtClean="0"/>
              <a:t>05.08.25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836F07-EAA7-1147-95A3-CABFBBB5CD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1BF9D85-582B-2641-9557-901AF4A1DE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7C7DC-44AB-DE4F-B151-3F39559191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186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D9A3C925-87CD-0BA5-ACDD-17CA49BE8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973159"/>
              </p:ext>
            </p:extLst>
          </p:nvPr>
        </p:nvGraphicFramePr>
        <p:xfrm>
          <a:off x="583474" y="1736708"/>
          <a:ext cx="11025051" cy="29738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025051">
                  <a:extLst>
                    <a:ext uri="{9D8B030D-6E8A-4147-A177-3AD203B41FA5}">
                      <a16:colId xmlns:a16="http://schemas.microsoft.com/office/drawing/2014/main" val="1885038946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US" sz="4000" b="1" noProof="0" dirty="0">
                          <a:solidFill>
                            <a:schemeClr val="tx1"/>
                          </a:solidFill>
                          <a:latin typeface="Raleway" pitchFamily="2" charset="0"/>
                        </a:rPr>
                        <a:t>Infertility and the Shortfall between Ideal and Actual Family Size</a:t>
                      </a:r>
                      <a:endParaRPr lang="en-GB" sz="4000" b="1" noProof="0" dirty="0">
                        <a:solidFill>
                          <a:schemeClr val="tx1"/>
                        </a:solidFill>
                        <a:latin typeface="Raleway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270388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lang="en-GB" sz="600" noProof="0" dirty="0">
                        <a:solidFill>
                          <a:schemeClr val="tx1"/>
                        </a:solidFill>
                        <a:latin typeface="Raleway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2694171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noProof="0" dirty="0">
                          <a:solidFill>
                            <a:schemeClr val="tx1"/>
                          </a:solidFill>
                          <a:latin typeface="Raleway" pitchFamily="2" charset="0"/>
                        </a:rPr>
                        <a:t>Ester Lazzari</a:t>
                      </a:r>
                      <a:r>
                        <a:rPr lang="en-GB" sz="2400" noProof="0" dirty="0">
                          <a:solidFill>
                            <a:schemeClr val="tx1"/>
                          </a:solidFill>
                          <a:latin typeface="Raleway" pitchFamily="2" charset="0"/>
                        </a:rPr>
                        <a:t>, Wittgenstein Centre &amp; University of Vienna</a:t>
                      </a:r>
                      <a:endParaRPr lang="en-GB" sz="2400" baseline="30000" noProof="0" dirty="0">
                        <a:solidFill>
                          <a:schemeClr val="tx1"/>
                        </a:solidFill>
                        <a:latin typeface="Raleway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kern="1200" noProof="0" dirty="0">
                          <a:solidFill>
                            <a:schemeClr val="tx1"/>
                          </a:solidFill>
                          <a:latin typeface="Raleway" pitchFamily="2" charset="0"/>
                          <a:ea typeface="+mn-ea"/>
                          <a:cs typeface="+mn-cs"/>
                        </a:rPr>
                        <a:t>Eva Beaujouan</a:t>
                      </a:r>
                      <a:r>
                        <a:rPr lang="en-GB" sz="2400" kern="1200" noProof="0" dirty="0">
                          <a:solidFill>
                            <a:schemeClr val="tx1"/>
                          </a:solidFill>
                          <a:latin typeface="Raleway" pitchFamily="2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2400" noProof="0" dirty="0">
                          <a:solidFill>
                            <a:schemeClr val="tx1"/>
                          </a:solidFill>
                          <a:latin typeface="Raleway" pitchFamily="2" charset="0"/>
                        </a:rPr>
                        <a:t>Wittgenstein Centre &amp; University of Vienna</a:t>
                      </a:r>
                      <a:endParaRPr lang="en-GB" sz="2400" baseline="30000" noProof="0" dirty="0">
                        <a:solidFill>
                          <a:schemeClr val="tx1"/>
                        </a:solidFill>
                        <a:latin typeface="Raleway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5684179"/>
                  </a:ext>
                </a:extLst>
              </a:tr>
              <a:tr h="358317">
                <a:tc>
                  <a:txBody>
                    <a:bodyPr/>
                    <a:lstStyle/>
                    <a:p>
                      <a:pPr algn="ctr"/>
                      <a:endParaRPr lang="en-GB" sz="600" noProof="0" dirty="0">
                        <a:solidFill>
                          <a:schemeClr val="tx1"/>
                        </a:solidFill>
                        <a:latin typeface="Raleway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74482546"/>
                  </a:ext>
                </a:extLst>
              </a:tr>
              <a:tr h="109963">
                <a:tc>
                  <a:txBody>
                    <a:bodyPr/>
                    <a:lstStyle/>
                    <a:p>
                      <a:pPr algn="ctr"/>
                      <a:endParaRPr lang="en-US" sz="2000" noProof="0" dirty="0">
                        <a:solidFill>
                          <a:schemeClr val="tx1"/>
                        </a:solidFill>
                        <a:latin typeface="Raleway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36206429"/>
                  </a:ext>
                </a:extLst>
              </a:tr>
            </a:tbl>
          </a:graphicData>
        </a:graphic>
      </p:graphicFrame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CB82F1FB-56B4-C43F-0625-BE06ADC3B1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957657"/>
              </p:ext>
            </p:extLst>
          </p:nvPr>
        </p:nvGraphicFramePr>
        <p:xfrm>
          <a:off x="362879" y="6121846"/>
          <a:ext cx="11466240" cy="49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66240">
                  <a:extLst>
                    <a:ext uri="{9D8B030D-6E8A-4147-A177-3AD203B41FA5}">
                      <a16:colId xmlns:a16="http://schemas.microsoft.com/office/drawing/2014/main" val="1885038946"/>
                    </a:ext>
                  </a:extLst>
                </a:gridCol>
              </a:tblGrid>
              <a:tr h="2189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Raleway" pitchFamily="2" charset="0"/>
                          <a:ea typeface="+mn-ea"/>
                          <a:cs typeface="+mn-cs"/>
                        </a:rPr>
                        <a:t>International Population Conference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5697725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>
                          <a:solidFill>
                            <a:schemeClr val="tx1"/>
                          </a:solidFill>
                          <a:latin typeface="Raleway" pitchFamily="2" charset="0"/>
                        </a:rPr>
                        <a:t>Brisbane, July 14</a:t>
                      </a:r>
                      <a:r>
                        <a:rPr lang="en-GB" sz="1600" baseline="30000" noProof="0" dirty="0">
                          <a:solidFill>
                            <a:schemeClr val="tx1"/>
                          </a:solidFill>
                          <a:latin typeface="Raleway" pitchFamily="2" charset="0"/>
                        </a:rPr>
                        <a:t>th</a:t>
                      </a:r>
                      <a:r>
                        <a:rPr lang="en-GB" sz="1600" noProof="0" dirty="0">
                          <a:solidFill>
                            <a:schemeClr val="tx1"/>
                          </a:solidFill>
                          <a:latin typeface="Raleway" pitchFamily="2" charset="0"/>
                        </a:rPr>
                        <a:t>, 2025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428162"/>
                  </a:ext>
                </a:extLst>
              </a:tr>
            </a:tbl>
          </a:graphicData>
        </a:graphic>
      </p:graphicFrame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BD394C84-6B6D-4B5B-84A8-AA184453FF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6241" y="240314"/>
            <a:ext cx="2426104" cy="1187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9246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20B52E-3BAE-5986-B0FE-16341E42C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1754E-6502-857E-96ED-1EEF92206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23" y="153251"/>
            <a:ext cx="11259114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2695D2"/>
                </a:solidFill>
                <a:latin typeface="Raleway" panose="020B0003030101060003"/>
              </a:rPr>
              <a:t>Ideal and Actual Family Size by Infertility Experience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AE04ED7-613A-0824-4687-B0AEAF2821C7}"/>
              </a:ext>
            </a:extLst>
          </p:cNvPr>
          <p:cNvSpPr/>
          <p:nvPr/>
        </p:nvSpPr>
        <p:spPr>
          <a:xfrm>
            <a:off x="4860758" y="3847849"/>
            <a:ext cx="409074" cy="3030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81D9272-161E-1CAD-9FA5-E25E0C93AF4F}"/>
              </a:ext>
            </a:extLst>
          </p:cNvPr>
          <p:cNvSpPr/>
          <p:nvPr/>
        </p:nvSpPr>
        <p:spPr>
          <a:xfrm>
            <a:off x="2427015" y="3812799"/>
            <a:ext cx="409074" cy="3030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10AD436-D718-BB83-AAAA-B9E725E7DA2B}"/>
              </a:ext>
            </a:extLst>
          </p:cNvPr>
          <p:cNvSpPr/>
          <p:nvPr/>
        </p:nvSpPr>
        <p:spPr>
          <a:xfrm>
            <a:off x="3557336" y="5078015"/>
            <a:ext cx="104273" cy="30567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BFECC4D-2A42-56F4-6958-6DCD3532F13F}"/>
              </a:ext>
            </a:extLst>
          </p:cNvPr>
          <p:cNvSpPr/>
          <p:nvPr/>
        </p:nvSpPr>
        <p:spPr>
          <a:xfrm>
            <a:off x="3065011" y="5078015"/>
            <a:ext cx="736968" cy="3056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4018BDD-BAB6-25AD-3E5C-ED8BA16E9B73}"/>
              </a:ext>
            </a:extLst>
          </p:cNvPr>
          <p:cNvSpPr/>
          <p:nvPr/>
        </p:nvSpPr>
        <p:spPr>
          <a:xfrm>
            <a:off x="3943159" y="3670585"/>
            <a:ext cx="3092641" cy="3287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4A7A91-FAE7-5B73-2BC4-AED0E86CD120}"/>
              </a:ext>
            </a:extLst>
          </p:cNvPr>
          <p:cNvSpPr/>
          <p:nvPr/>
        </p:nvSpPr>
        <p:spPr>
          <a:xfrm>
            <a:off x="9108350" y="1091865"/>
            <a:ext cx="101600" cy="237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E82B07-866E-9058-F5E5-C4EB8F4E0A03}"/>
              </a:ext>
            </a:extLst>
          </p:cNvPr>
          <p:cNvSpPr/>
          <p:nvPr/>
        </p:nvSpPr>
        <p:spPr>
          <a:xfrm>
            <a:off x="7874000" y="1375611"/>
            <a:ext cx="101600" cy="237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C061D-3724-3535-C5C1-8794F635736B}"/>
              </a:ext>
            </a:extLst>
          </p:cNvPr>
          <p:cNvSpPr/>
          <p:nvPr/>
        </p:nvSpPr>
        <p:spPr>
          <a:xfrm>
            <a:off x="9890899" y="1138322"/>
            <a:ext cx="101600" cy="237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8ABD1A-B8B1-4BC3-EF1E-FF1667FEBA89}"/>
              </a:ext>
            </a:extLst>
          </p:cNvPr>
          <p:cNvSpPr/>
          <p:nvPr/>
        </p:nvSpPr>
        <p:spPr>
          <a:xfrm>
            <a:off x="8332425" y="1091866"/>
            <a:ext cx="101600" cy="237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FA58E85-A6C8-87D8-0164-8CEC423036B4}"/>
              </a:ext>
            </a:extLst>
          </p:cNvPr>
          <p:cNvSpPr/>
          <p:nvPr/>
        </p:nvSpPr>
        <p:spPr>
          <a:xfrm>
            <a:off x="10673448" y="1138322"/>
            <a:ext cx="101600" cy="237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92A2179-FAAC-5D6D-9CAB-83BE4A04AC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023" y="1165429"/>
            <a:ext cx="9526565" cy="553063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F009443-D8AD-CF9D-8DBB-5348E673411D}"/>
              </a:ext>
            </a:extLst>
          </p:cNvPr>
          <p:cNvSpPr txBox="1"/>
          <p:nvPr/>
        </p:nvSpPr>
        <p:spPr>
          <a:xfrm>
            <a:off x="8588763" y="6172846"/>
            <a:ext cx="30836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4472C4"/>
              </a:buClr>
              <a:buNone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276EE"/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  <a:cs typeface="+mn-cs"/>
              </a:rPr>
              <a:t>Notes. </a:t>
            </a:r>
            <a:r>
              <a:rPr lang="en-US" sz="1400" dirty="0">
                <a:solidFill>
                  <a:prstClr val="black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Men and women aged 42-50.</a:t>
            </a:r>
            <a:r>
              <a:rPr lang="en-US" sz="1400" dirty="0">
                <a:solidFill>
                  <a:srgbClr val="1276EE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276EE"/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  <a:cs typeface="+mn-cs"/>
              </a:rPr>
              <a:t>Data sources.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  <a:cs typeface="+mn-cs"/>
              </a:rPr>
              <a:t>GG</a:t>
            </a:r>
            <a:r>
              <a:rPr lang="en-US" sz="1400" dirty="0">
                <a:solidFill>
                  <a:prstClr val="black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S II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276EE"/>
              </a:solidFill>
              <a:effectLst/>
              <a:uLnTx/>
              <a:uFillTx/>
              <a:latin typeface="Yu Gothic UI" panose="020B0500000000000000" pitchFamily="34" charset="-128"/>
              <a:ea typeface="Yu Gothic UI" panose="020B0500000000000000" pitchFamily="34" charset="-128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1BDB21-39AC-A175-6F4D-868595888D46}"/>
              </a:ext>
            </a:extLst>
          </p:cNvPr>
          <p:cNvSpPr txBox="1"/>
          <p:nvPr/>
        </p:nvSpPr>
        <p:spPr>
          <a:xfrm>
            <a:off x="8570834" y="5838520"/>
            <a:ext cx="5558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4472C4"/>
              </a:buClr>
              <a:buNone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  <a:cs typeface="+mn-cs"/>
              </a:rPr>
              <a:t>F4.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Yu Gothic UI" panose="020B0500000000000000" pitchFamily="34" charset="-128"/>
              <a:ea typeface="Yu Gothic UI" panose="020B0500000000000000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9239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BF8F41-A633-C818-8C22-B6152F6C2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3733-41CA-04DA-7BC7-826B89557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24" y="374794"/>
            <a:ext cx="3394540" cy="1325563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2695D2"/>
                </a:solidFill>
                <a:latin typeface="Raleway" panose="020B0003030101060003"/>
              </a:rPr>
              <a:t>Logistic Regression Analyses</a:t>
            </a:r>
          </a:p>
        </p:txBody>
      </p:sp>
      <p:sp>
        <p:nvSpPr>
          <p:cNvPr id="6" name="Inhaltsplatzhalter 4">
            <a:extLst>
              <a:ext uri="{FF2B5EF4-FFF2-40B4-BE49-F238E27FC236}">
                <a16:creationId xmlns:a16="http://schemas.microsoft.com/office/drawing/2014/main" id="{C29936FA-149E-8F98-9201-385BA9F76912}"/>
              </a:ext>
            </a:extLst>
          </p:cNvPr>
          <p:cNvSpPr txBox="1">
            <a:spLocks/>
          </p:cNvSpPr>
          <p:nvPr/>
        </p:nvSpPr>
        <p:spPr>
          <a:xfrm>
            <a:off x="1131837" y="1713459"/>
            <a:ext cx="9774701" cy="464758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10000"/>
              </a:lnSpc>
              <a:spcAft>
                <a:spcPts val="600"/>
              </a:spcAft>
            </a:pPr>
            <a:endParaRPr lang="en-US" sz="1600" b="1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 marL="457200" lvl="1" indent="0">
              <a:lnSpc>
                <a:spcPct val="110000"/>
              </a:lnSpc>
              <a:spcAft>
                <a:spcPts val="600"/>
              </a:spcAft>
              <a:buNone/>
            </a:pPr>
            <a:endParaRPr lang="en-US" sz="1600" i="1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026432E-8B4D-79F0-A339-2C1662D238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54571"/>
              </p:ext>
            </p:extLst>
          </p:nvPr>
        </p:nvGraphicFramePr>
        <p:xfrm>
          <a:off x="3029715" y="369553"/>
          <a:ext cx="8903981" cy="6113653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5292875">
                  <a:extLst>
                    <a:ext uri="{9D8B030D-6E8A-4147-A177-3AD203B41FA5}">
                      <a16:colId xmlns:a16="http://schemas.microsoft.com/office/drawing/2014/main" val="2206768414"/>
                    </a:ext>
                  </a:extLst>
                </a:gridCol>
                <a:gridCol w="728420">
                  <a:extLst>
                    <a:ext uri="{9D8B030D-6E8A-4147-A177-3AD203B41FA5}">
                      <a16:colId xmlns:a16="http://schemas.microsoft.com/office/drawing/2014/main" val="1484037518"/>
                    </a:ext>
                  </a:extLst>
                </a:gridCol>
                <a:gridCol w="1053885">
                  <a:extLst>
                    <a:ext uri="{9D8B030D-6E8A-4147-A177-3AD203B41FA5}">
                      <a16:colId xmlns:a16="http://schemas.microsoft.com/office/drawing/2014/main" val="2107242914"/>
                    </a:ext>
                  </a:extLst>
                </a:gridCol>
                <a:gridCol w="712923">
                  <a:extLst>
                    <a:ext uri="{9D8B030D-6E8A-4147-A177-3AD203B41FA5}">
                      <a16:colId xmlns:a16="http://schemas.microsoft.com/office/drawing/2014/main" val="2964342074"/>
                    </a:ext>
                  </a:extLst>
                </a:gridCol>
                <a:gridCol w="1115878">
                  <a:extLst>
                    <a:ext uri="{9D8B030D-6E8A-4147-A177-3AD203B41FA5}">
                      <a16:colId xmlns:a16="http://schemas.microsoft.com/office/drawing/2014/main" val="1620896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kern="1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UK, women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087257"/>
                  </a:ext>
                </a:extLst>
              </a:tr>
              <a:tr h="1774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kern="1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M1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M2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3835875"/>
                  </a:ext>
                </a:extLst>
              </a:tr>
              <a:tr h="2232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Relationship history (Ref.: In first union)</a:t>
                      </a:r>
                    </a:p>
                  </a:txBody>
                  <a:tcPr marL="59905" marR="59905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OR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p- value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OR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p-value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383347"/>
                  </a:ext>
                </a:extLst>
              </a:tr>
              <a:tr h="1774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Separated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5.08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***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5.27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***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9826736"/>
                  </a:ext>
                </a:extLst>
              </a:tr>
              <a:tr h="1774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Repartnered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Yu Gothic UI Light" panose="020B0300000000000000" pitchFamily="34" charset="-128"/>
                        <a:ea typeface="Yu Gothic UI Light" panose="020B0300000000000000" pitchFamily="34" charset="-128"/>
                        <a:cs typeface="+mn-cs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1.60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2000" b="1" kern="1200" dirty="0">
                        <a:solidFill>
                          <a:schemeClr val="tx1"/>
                        </a:solidFill>
                        <a:latin typeface="Yu Gothic UI Light" panose="020B0300000000000000" pitchFamily="34" charset="-128"/>
                        <a:ea typeface="Yu Gothic UI Light" panose="020B0300000000000000" pitchFamily="34" charset="-128"/>
                        <a:cs typeface="+mn-cs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1.65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*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779376"/>
                  </a:ext>
                </a:extLst>
              </a:tr>
              <a:tr h="1774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In 3+ union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2.37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**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2.38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*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8741973"/>
                  </a:ext>
                </a:extLst>
              </a:tr>
              <a:tr h="2232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Never been in a union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4.45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***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4.98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***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667413"/>
                  </a:ext>
                </a:extLst>
              </a:tr>
              <a:tr h="1774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Age at first union (Ref.: 25 or less)</a:t>
                      </a:r>
                    </a:p>
                  </a:txBody>
                  <a:tcPr marL="59905" marR="59905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 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b="1" kern="1200">
                        <a:solidFill>
                          <a:schemeClr val="tx1"/>
                        </a:solidFill>
                        <a:latin typeface="Yu Gothic UI Light" panose="020B0300000000000000" pitchFamily="34" charset="-128"/>
                        <a:ea typeface="Yu Gothic UI Light" panose="020B0300000000000000" pitchFamily="34" charset="-128"/>
                        <a:cs typeface="+mn-cs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b="1" kern="1200" dirty="0">
                        <a:solidFill>
                          <a:schemeClr val="tx1"/>
                        </a:solidFill>
                        <a:latin typeface="Yu Gothic UI Light" panose="020B0300000000000000" pitchFamily="34" charset="-128"/>
                        <a:ea typeface="Yu Gothic UI Light" panose="020B0300000000000000" pitchFamily="34" charset="-128"/>
                        <a:cs typeface="+mn-cs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b="1" kern="1200" dirty="0">
                        <a:solidFill>
                          <a:schemeClr val="tx1"/>
                        </a:solidFill>
                        <a:latin typeface="Yu Gothic UI Light" panose="020B0300000000000000" pitchFamily="34" charset="-128"/>
                        <a:ea typeface="Yu Gothic UI Light" panose="020B0300000000000000" pitchFamily="34" charset="-128"/>
                        <a:cs typeface="+mn-cs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204964"/>
                  </a:ext>
                </a:extLst>
              </a:tr>
              <a:tr h="1774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26-30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1.33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b="1" kern="1200">
                        <a:solidFill>
                          <a:schemeClr val="tx1"/>
                        </a:solidFill>
                        <a:latin typeface="Yu Gothic UI Light" panose="020B0300000000000000" pitchFamily="34" charset="-128"/>
                        <a:ea typeface="Yu Gothic UI Light" panose="020B0300000000000000" pitchFamily="34" charset="-128"/>
                        <a:cs typeface="+mn-cs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1.30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b="1" kern="1200" dirty="0">
                        <a:solidFill>
                          <a:schemeClr val="tx1"/>
                        </a:solidFill>
                        <a:latin typeface="Yu Gothic UI Light" panose="020B0300000000000000" pitchFamily="34" charset="-128"/>
                        <a:ea typeface="Yu Gothic UI Light" panose="020B0300000000000000" pitchFamily="34" charset="-128"/>
                        <a:cs typeface="+mn-cs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5994783"/>
                  </a:ext>
                </a:extLst>
              </a:tr>
              <a:tr h="1774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120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31-35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2.11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b="1" kern="1200">
                        <a:solidFill>
                          <a:schemeClr val="tx1"/>
                        </a:solidFill>
                        <a:latin typeface="Yu Gothic UI Light" panose="020B0300000000000000" pitchFamily="34" charset="-128"/>
                        <a:ea typeface="Yu Gothic UI Light" panose="020B0300000000000000" pitchFamily="34" charset="-128"/>
                        <a:cs typeface="+mn-cs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2.25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b="1" kern="1200" dirty="0">
                        <a:solidFill>
                          <a:schemeClr val="tx1"/>
                        </a:solidFill>
                        <a:latin typeface="Yu Gothic UI Light" panose="020B0300000000000000" pitchFamily="34" charset="-128"/>
                        <a:ea typeface="Yu Gothic UI Light" panose="020B0300000000000000" pitchFamily="34" charset="-128"/>
                        <a:cs typeface="+mn-cs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3854804"/>
                  </a:ext>
                </a:extLst>
              </a:tr>
              <a:tr h="1774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35 or above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1.60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b="1" kern="1200">
                        <a:solidFill>
                          <a:schemeClr val="tx1"/>
                        </a:solidFill>
                        <a:latin typeface="Yu Gothic UI Light" panose="020B0300000000000000" pitchFamily="34" charset="-128"/>
                        <a:ea typeface="Yu Gothic UI Light" panose="020B0300000000000000" pitchFamily="34" charset="-128"/>
                        <a:cs typeface="+mn-cs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1.71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b="1" kern="1200" dirty="0">
                        <a:solidFill>
                          <a:schemeClr val="tx1"/>
                        </a:solidFill>
                        <a:latin typeface="Yu Gothic UI Light" panose="020B0300000000000000" pitchFamily="34" charset="-128"/>
                        <a:ea typeface="Yu Gothic UI Light" panose="020B0300000000000000" pitchFamily="34" charset="-128"/>
                        <a:cs typeface="+mn-cs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6904337"/>
                  </a:ext>
                </a:extLst>
              </a:tr>
              <a:tr h="1774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Fertility postponement (Ref.: Parent by age 30)</a:t>
                      </a:r>
                    </a:p>
                  </a:txBody>
                  <a:tcPr marL="59905" marR="59905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 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b="1" kern="1200">
                        <a:solidFill>
                          <a:schemeClr val="tx1"/>
                        </a:solidFill>
                        <a:latin typeface="Yu Gothic UI Light" panose="020B0300000000000000" pitchFamily="34" charset="-128"/>
                        <a:ea typeface="Yu Gothic UI Light" panose="020B0300000000000000" pitchFamily="34" charset="-128"/>
                        <a:cs typeface="+mn-cs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b="1" kern="1200" dirty="0">
                        <a:solidFill>
                          <a:schemeClr val="tx1"/>
                        </a:solidFill>
                        <a:latin typeface="Yu Gothic UI Light" panose="020B0300000000000000" pitchFamily="34" charset="-128"/>
                        <a:ea typeface="Yu Gothic UI Light" panose="020B0300000000000000" pitchFamily="34" charset="-128"/>
                        <a:cs typeface="+mn-cs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b="1" kern="1200" dirty="0">
                        <a:solidFill>
                          <a:schemeClr val="tx1"/>
                        </a:solidFill>
                        <a:latin typeface="Yu Gothic UI Light" panose="020B0300000000000000" pitchFamily="34" charset="-128"/>
                        <a:ea typeface="Yu Gothic UI Light" panose="020B0300000000000000" pitchFamily="34" charset="-128"/>
                        <a:cs typeface="+mn-cs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4413337"/>
                  </a:ext>
                </a:extLst>
              </a:tr>
              <a:tr h="1774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Not a parent by age 30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1.63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*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1.50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***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0022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Education (Ref.: Non-tertiary)</a:t>
                      </a:r>
                    </a:p>
                  </a:txBody>
                  <a:tcPr marL="59905" marR="59905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 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b="1" kern="1200">
                        <a:solidFill>
                          <a:schemeClr val="tx1"/>
                        </a:solidFill>
                        <a:latin typeface="Yu Gothic UI Light" panose="020B0300000000000000" pitchFamily="34" charset="-128"/>
                        <a:ea typeface="Yu Gothic UI Light" panose="020B0300000000000000" pitchFamily="34" charset="-128"/>
                        <a:cs typeface="+mn-cs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b="1" kern="1200" dirty="0">
                        <a:solidFill>
                          <a:schemeClr val="tx1"/>
                        </a:solidFill>
                        <a:latin typeface="Yu Gothic UI Light" panose="020B0300000000000000" pitchFamily="34" charset="-128"/>
                        <a:ea typeface="Yu Gothic UI Light" panose="020B0300000000000000" pitchFamily="34" charset="-128"/>
                        <a:cs typeface="+mn-cs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b="1" kern="1200" dirty="0">
                        <a:solidFill>
                          <a:schemeClr val="tx1"/>
                        </a:solidFill>
                        <a:latin typeface="Yu Gothic UI Light" panose="020B0300000000000000" pitchFamily="34" charset="-128"/>
                        <a:ea typeface="Yu Gothic UI Light" panose="020B0300000000000000" pitchFamily="34" charset="-128"/>
                        <a:cs typeface="+mn-cs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0441431"/>
                  </a:ext>
                </a:extLst>
              </a:tr>
              <a:tr h="113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Tertiary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0.76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b="1" kern="1200">
                        <a:solidFill>
                          <a:schemeClr val="tx1"/>
                        </a:solidFill>
                        <a:latin typeface="Yu Gothic UI Light" panose="020B0300000000000000" pitchFamily="34" charset="-128"/>
                        <a:ea typeface="Yu Gothic UI Light" panose="020B0300000000000000" pitchFamily="34" charset="-128"/>
                        <a:cs typeface="+mn-cs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0.75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b="1" kern="1200" dirty="0">
                        <a:solidFill>
                          <a:schemeClr val="tx1"/>
                        </a:solidFill>
                        <a:latin typeface="Yu Gothic UI Light" panose="020B0300000000000000" pitchFamily="34" charset="-128"/>
                        <a:ea typeface="Yu Gothic UI Light" panose="020B0300000000000000" pitchFamily="34" charset="-128"/>
                        <a:cs typeface="+mn-cs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1362963"/>
                  </a:ext>
                </a:extLst>
              </a:tr>
              <a:tr h="1774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Ever experienced infertility (Ref.: No)</a:t>
                      </a:r>
                    </a:p>
                  </a:txBody>
                  <a:tcPr marL="59905" marR="59905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 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b="1" kern="1200">
                        <a:solidFill>
                          <a:schemeClr val="tx1"/>
                        </a:solidFill>
                        <a:latin typeface="Yu Gothic UI Light" panose="020B0300000000000000" pitchFamily="34" charset="-128"/>
                        <a:ea typeface="Yu Gothic UI Light" panose="020B0300000000000000" pitchFamily="34" charset="-128"/>
                        <a:cs typeface="+mn-cs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b="1" kern="1200" dirty="0">
                        <a:solidFill>
                          <a:schemeClr val="tx1"/>
                        </a:solidFill>
                        <a:latin typeface="Yu Gothic UI Light" panose="020B0300000000000000" pitchFamily="34" charset="-128"/>
                        <a:ea typeface="Yu Gothic UI Light" panose="020B0300000000000000" pitchFamily="34" charset="-128"/>
                        <a:cs typeface="+mn-cs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b="1" kern="1200" dirty="0">
                        <a:solidFill>
                          <a:schemeClr val="tx1"/>
                        </a:solidFill>
                        <a:latin typeface="Yu Gothic UI Light" panose="020B0300000000000000" pitchFamily="34" charset="-128"/>
                        <a:ea typeface="Yu Gothic UI Light" panose="020B0300000000000000" pitchFamily="34" charset="-128"/>
                        <a:cs typeface="+mn-cs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080938"/>
                  </a:ext>
                </a:extLst>
              </a:tr>
              <a:tr h="1774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Yes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 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b="1" kern="1200">
                        <a:solidFill>
                          <a:schemeClr val="tx1"/>
                        </a:solidFill>
                        <a:latin typeface="Yu Gothic UI Light" panose="020B0300000000000000" pitchFamily="34" charset="-128"/>
                        <a:ea typeface="Yu Gothic UI Light" panose="020B0300000000000000" pitchFamily="34" charset="-128"/>
                        <a:cs typeface="+mn-cs"/>
                      </a:endParaRP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1.92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**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433162"/>
                  </a:ext>
                </a:extLst>
              </a:tr>
              <a:tr h="1774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Constant</a:t>
                      </a:r>
                    </a:p>
                  </a:txBody>
                  <a:tcPr marL="59905" marR="59905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8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***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1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***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2324338"/>
                  </a:ext>
                </a:extLst>
              </a:tr>
              <a:tr h="1774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N</a:t>
                      </a:r>
                    </a:p>
                  </a:txBody>
                  <a:tcPr marL="59905" marR="59905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408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 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408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Yu Gothic UI Light" panose="020B0300000000000000" pitchFamily="34" charset="-128"/>
                          <a:ea typeface="Yu Gothic UI Light" panose="020B0300000000000000" pitchFamily="34" charset="-128"/>
                          <a:cs typeface="+mn-cs"/>
                        </a:rPr>
                        <a:t> </a:t>
                      </a:r>
                    </a:p>
                  </a:txBody>
                  <a:tcPr marL="59905" marR="59905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337789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531FC8D-D156-E9B5-F0BD-CF1BCEF434C2}"/>
              </a:ext>
            </a:extLst>
          </p:cNvPr>
          <p:cNvSpPr txBox="1"/>
          <p:nvPr/>
        </p:nvSpPr>
        <p:spPr>
          <a:xfrm>
            <a:off x="104679" y="5959986"/>
            <a:ext cx="27277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4472C4"/>
              </a:buClr>
              <a:buNone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276EE"/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  <a:cs typeface="+mn-cs"/>
              </a:rPr>
              <a:t>Notes. </a:t>
            </a:r>
            <a:r>
              <a:rPr lang="en-US" sz="1400" dirty="0">
                <a:solidFill>
                  <a:prstClr val="black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Men and women aged 42-50.</a:t>
            </a:r>
            <a:r>
              <a:rPr lang="en-US" sz="1400" dirty="0">
                <a:solidFill>
                  <a:srgbClr val="1276EE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276EE"/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  <a:cs typeface="+mn-cs"/>
              </a:rPr>
              <a:t>Data sources.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  <a:cs typeface="+mn-cs"/>
              </a:rPr>
              <a:t>GG</a:t>
            </a:r>
            <a:r>
              <a:rPr lang="en-US" sz="1400" dirty="0">
                <a:solidFill>
                  <a:prstClr val="black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S II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276EE"/>
              </a:solidFill>
              <a:effectLst/>
              <a:uLnTx/>
              <a:uFillTx/>
              <a:latin typeface="Yu Gothic UI" panose="020B0500000000000000" pitchFamily="34" charset="-128"/>
              <a:ea typeface="Yu Gothic UI" panose="020B0500000000000000" pitchFamily="34" charset="-128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A0ED4E-9B43-864D-3FAE-1F461AAFD4E8}"/>
              </a:ext>
            </a:extLst>
          </p:cNvPr>
          <p:cNvSpPr txBox="1"/>
          <p:nvPr/>
        </p:nvSpPr>
        <p:spPr>
          <a:xfrm>
            <a:off x="326105" y="1900183"/>
            <a:ext cx="250627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4472C4"/>
              </a:buClr>
              <a:buNone/>
              <a:defRPr/>
            </a:pPr>
            <a:r>
              <a:rPr lang="en-US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T1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  <a:cs typeface="+mn-cs"/>
              </a:rPr>
              <a:t>. 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  <a:cs typeface="+mn-cs"/>
              </a:rPr>
              <a:t>Odds ratios from logistic regression predicting unrealized fertility.</a:t>
            </a:r>
          </a:p>
        </p:txBody>
      </p:sp>
    </p:spTree>
    <p:extLst>
      <p:ext uri="{BB962C8B-B14F-4D97-AF65-F5344CB8AC3E}">
        <p14:creationId xmlns:p14="http://schemas.microsoft.com/office/powerpoint/2010/main" val="12297942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065875-20BA-6F1A-D911-7CB9BAF9C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C6B38-4435-9FEC-01F7-76A66D7DD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23" y="374794"/>
            <a:ext cx="11210987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2695D2"/>
                </a:solidFill>
                <a:latin typeface="Raleway" panose="020B0003030101060003"/>
              </a:rPr>
              <a:t>Limitations</a:t>
            </a:r>
          </a:p>
        </p:txBody>
      </p:sp>
      <p:sp>
        <p:nvSpPr>
          <p:cNvPr id="6" name="Inhaltsplatzhalter 4">
            <a:extLst>
              <a:ext uri="{FF2B5EF4-FFF2-40B4-BE49-F238E27FC236}">
                <a16:creationId xmlns:a16="http://schemas.microsoft.com/office/drawing/2014/main" id="{644FF02A-49EB-2B94-C4F8-0EBF94E09FFA}"/>
              </a:ext>
            </a:extLst>
          </p:cNvPr>
          <p:cNvSpPr txBox="1">
            <a:spLocks/>
          </p:cNvSpPr>
          <p:nvPr/>
        </p:nvSpPr>
        <p:spPr>
          <a:xfrm>
            <a:off x="1131837" y="1713459"/>
            <a:ext cx="9774701" cy="464758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Justification bias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Retrospective reports and recall bias</a:t>
            </a: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20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Fertility reports mostly consistent with population-based estimates (Leocádio et al., 2023)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Possible underreporting of infertility experiences</a:t>
            </a: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20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Although only 2.6% refused to answer</a:t>
            </a:r>
          </a:p>
          <a:p>
            <a:pPr marL="457200" lvl="1" indent="0">
              <a:lnSpc>
                <a:spcPct val="110000"/>
              </a:lnSpc>
              <a:spcAft>
                <a:spcPts val="600"/>
              </a:spcAft>
              <a:buNone/>
            </a:pPr>
            <a:endParaRPr lang="en-US" sz="1600" b="1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 marL="457200" lvl="1" indent="0">
              <a:lnSpc>
                <a:spcPct val="110000"/>
              </a:lnSpc>
              <a:spcAft>
                <a:spcPts val="600"/>
              </a:spcAft>
              <a:buNone/>
            </a:pPr>
            <a:endParaRPr lang="en-US" sz="1600" i="1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9165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2A4EB-22B8-C366-F61D-1E3349D6B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ED3CB-0D03-2853-F127-57010DAD8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23" y="374794"/>
            <a:ext cx="11210987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2695D2"/>
                </a:solidFill>
                <a:latin typeface="Raleway" panose="020B0003030101060003"/>
              </a:rPr>
              <a:t>Conclusion</a:t>
            </a:r>
          </a:p>
        </p:txBody>
      </p:sp>
      <p:sp>
        <p:nvSpPr>
          <p:cNvPr id="6" name="Inhaltsplatzhalter 4">
            <a:extLst>
              <a:ext uri="{FF2B5EF4-FFF2-40B4-BE49-F238E27FC236}">
                <a16:creationId xmlns:a16="http://schemas.microsoft.com/office/drawing/2014/main" id="{E252A173-B476-82AC-780E-890D2DA3B141}"/>
              </a:ext>
            </a:extLst>
          </p:cNvPr>
          <p:cNvSpPr txBox="1">
            <a:spLocks/>
          </p:cNvSpPr>
          <p:nvPr/>
        </p:nvSpPr>
        <p:spPr>
          <a:xfrm>
            <a:off x="1131837" y="1713459"/>
            <a:ext cx="9774701" cy="4647584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People experiencing infertility are more likely to fall short of their fertility ideals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In the context of late fertility, narrowing the gap between ideal and actual family size requires closer attention to the role played by infertility and its treatment.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Family support policies (e.g. childcare, parental leave) are essential but do not assist those struggling to conceive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Raising awareness about the impact of age on fertility may serve as a preventive strategy against unmet childbearing goals</a:t>
            </a:r>
            <a:endParaRPr lang="en-US" sz="1600" b="1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 marL="457200" lvl="1" indent="0">
              <a:lnSpc>
                <a:spcPct val="110000"/>
              </a:lnSpc>
              <a:spcAft>
                <a:spcPts val="600"/>
              </a:spcAft>
              <a:buNone/>
            </a:pPr>
            <a:endParaRPr lang="en-US" sz="1600" i="1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4034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58A7C-58B2-4A2A-B687-B2550C459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24" y="153251"/>
            <a:ext cx="9321854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2695D2"/>
                </a:solidFill>
                <a:latin typeface="Raleway" panose="020B0003030101060003"/>
              </a:rPr>
              <a:t>Late Fertility and Unfulfilled Fertility Ideals</a:t>
            </a:r>
          </a:p>
        </p:txBody>
      </p:sp>
      <p:sp>
        <p:nvSpPr>
          <p:cNvPr id="6" name="Inhaltsplatzhalter 4">
            <a:extLst>
              <a:ext uri="{FF2B5EF4-FFF2-40B4-BE49-F238E27FC236}">
                <a16:creationId xmlns:a16="http://schemas.microsoft.com/office/drawing/2014/main" id="{F009D20B-2EB2-4E92-A074-80B682ED6BAD}"/>
              </a:ext>
            </a:extLst>
          </p:cNvPr>
          <p:cNvSpPr txBox="1">
            <a:spLocks/>
          </p:cNvSpPr>
          <p:nvPr/>
        </p:nvSpPr>
        <p:spPr>
          <a:xfrm>
            <a:off x="1131837" y="1713459"/>
            <a:ext cx="9774701" cy="464758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10000"/>
              </a:lnSpc>
              <a:spcAft>
                <a:spcPts val="600"/>
              </a:spcAft>
            </a:pPr>
            <a:r>
              <a:rPr lang="en-US" sz="20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How to explain the gap between ideal and actual family size?</a:t>
            </a:r>
          </a:p>
          <a:p>
            <a:pPr marL="800100" lvl="1" indent="-342900">
              <a:lnSpc>
                <a:spcPct val="110000"/>
              </a:lnSpc>
              <a:spcAft>
                <a:spcPts val="600"/>
              </a:spcAft>
            </a:pPr>
            <a:r>
              <a:rPr lang="en-US" sz="18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Social and economic barriers (e.g., economic difficulties, high-cost of raising children, incompatibility between family and career)</a:t>
            </a:r>
            <a:endParaRPr lang="en-US" sz="1400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 marL="800100" lvl="1" indent="-342900">
              <a:lnSpc>
                <a:spcPct val="110000"/>
              </a:lnSpc>
              <a:spcAft>
                <a:spcPts val="600"/>
              </a:spcAft>
            </a:pPr>
            <a:r>
              <a:rPr lang="en-US" sz="18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Less attention given to difficulty conceiving (implicit assumption that couples can have children if they want)</a:t>
            </a:r>
            <a:endParaRPr lang="en-US" sz="1600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 marL="342900" indent="-342900">
              <a:lnSpc>
                <a:spcPct val="110000"/>
              </a:lnSpc>
              <a:spcAft>
                <a:spcPts val="600"/>
              </a:spcAft>
            </a:pPr>
            <a:r>
              <a:rPr lang="en-US" sz="20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Late fertility has shifted the life-course context where childbearing takes place</a:t>
            </a:r>
          </a:p>
          <a:p>
            <a:pPr marL="800100" lvl="1" indent="-342900">
              <a:lnSpc>
                <a:spcPct val="110000"/>
              </a:lnSpc>
              <a:spcAft>
                <a:spcPts val="600"/>
              </a:spcAft>
            </a:pPr>
            <a:r>
              <a:rPr lang="en-US" sz="18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Increasing risk of infertility with age</a:t>
            </a:r>
          </a:p>
          <a:p>
            <a:pPr lvl="2">
              <a:lnSpc>
                <a:spcPct val="11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6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17.5% (lifetime infertility prevalence) (Cox et al. 2022)</a:t>
            </a:r>
          </a:p>
          <a:p>
            <a:pPr lvl="2">
              <a:lnSpc>
                <a:spcPct val="11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6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Increasing use of MAR - especially among older women (Smeenk et al. 2024) – however treatments are often unsuccessful</a:t>
            </a:r>
          </a:p>
        </p:txBody>
      </p:sp>
    </p:spTree>
    <p:extLst>
      <p:ext uri="{BB962C8B-B14F-4D97-AF65-F5344CB8AC3E}">
        <p14:creationId xmlns:p14="http://schemas.microsoft.com/office/powerpoint/2010/main" val="1991335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051E4C-C735-A60B-9A15-F75704233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C8803-5468-AA06-59D9-555AD7932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24" y="153251"/>
            <a:ext cx="9321854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2695D2"/>
                </a:solidFill>
                <a:latin typeface="Raleway" panose="020B0003030101060003"/>
              </a:rPr>
              <a:t>Aim of this Study</a:t>
            </a:r>
          </a:p>
        </p:txBody>
      </p:sp>
      <p:sp>
        <p:nvSpPr>
          <p:cNvPr id="6" name="Inhaltsplatzhalter 4">
            <a:extLst>
              <a:ext uri="{FF2B5EF4-FFF2-40B4-BE49-F238E27FC236}">
                <a16:creationId xmlns:a16="http://schemas.microsoft.com/office/drawing/2014/main" id="{797BDC09-8FD1-DD3A-478D-7112E50A0388}"/>
              </a:ext>
            </a:extLst>
          </p:cNvPr>
          <p:cNvSpPr txBox="1">
            <a:spLocks/>
          </p:cNvSpPr>
          <p:nvPr/>
        </p:nvSpPr>
        <p:spPr>
          <a:xfrm>
            <a:off x="1131838" y="1713459"/>
            <a:ext cx="8794040" cy="421538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10000"/>
              </a:lnSpc>
              <a:spcAft>
                <a:spcPts val="600"/>
              </a:spcAft>
              <a:buAutoNum type="arabicParenR"/>
            </a:pPr>
            <a:r>
              <a:rPr lang="en-US" sz="24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Describe the discrepancy between fertility ideals and outcomes</a:t>
            </a:r>
          </a:p>
          <a:p>
            <a:pPr lvl="1">
              <a:lnSpc>
                <a:spcPct val="110000"/>
              </a:lnSpc>
              <a:spcAft>
                <a:spcPts val="600"/>
              </a:spcAft>
              <a:buFontTx/>
              <a:buChar char="-"/>
            </a:pPr>
            <a:r>
              <a:rPr lang="en-US" sz="18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Do individuals meet, exceed, or fall short of their fertility ideals by the end of their reproductive life?</a:t>
            </a:r>
          </a:p>
          <a:p>
            <a:pPr lvl="1">
              <a:lnSpc>
                <a:spcPct val="110000"/>
              </a:lnSpc>
              <a:spcAft>
                <a:spcPts val="600"/>
              </a:spcAft>
              <a:buFontTx/>
              <a:buChar char="-"/>
            </a:pPr>
            <a:r>
              <a:rPr lang="en-US" sz="18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Measured retrospectively</a:t>
            </a:r>
          </a:p>
          <a:p>
            <a:pPr marL="457200" indent="-457200">
              <a:lnSpc>
                <a:spcPct val="110000"/>
              </a:lnSpc>
              <a:spcAft>
                <a:spcPts val="600"/>
              </a:spcAft>
              <a:buAutoNum type="arabicParenR"/>
            </a:pPr>
            <a:r>
              <a:rPr lang="en-US" sz="24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Explore the role of infertility experiences in influencing this discrepancy </a:t>
            </a:r>
            <a:r>
              <a:rPr lang="en-US" sz="18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- along with other factors reflecting life course events and structural constraints which may influence people’s ability to </a:t>
            </a:r>
            <a:r>
              <a:rPr lang="en-US" sz="1800" dirty="0" err="1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realise</a:t>
            </a:r>
            <a:r>
              <a:rPr lang="en-US" sz="18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 their childbearing aspirations</a:t>
            </a:r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endParaRPr lang="en-US" sz="2000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 marL="342900" indent="-342900">
              <a:lnSpc>
                <a:spcPct val="110000"/>
              </a:lnSpc>
              <a:spcAft>
                <a:spcPts val="600"/>
              </a:spcAft>
            </a:pPr>
            <a:endParaRPr lang="en-US" sz="2000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3747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644AE-188D-CCBC-9653-11B115F107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52EF7-35F5-05F6-9DA0-587A0E93C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23" y="153251"/>
            <a:ext cx="11210987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2695D2"/>
                </a:solidFill>
                <a:latin typeface="Raleway" panose="020B0003030101060003"/>
              </a:rPr>
              <a:t>Measuring the Discrepancy between Fertility Preferences and Outcomes (1)</a:t>
            </a:r>
          </a:p>
        </p:txBody>
      </p:sp>
      <p:sp>
        <p:nvSpPr>
          <p:cNvPr id="6" name="Inhaltsplatzhalter 4">
            <a:extLst>
              <a:ext uri="{FF2B5EF4-FFF2-40B4-BE49-F238E27FC236}">
                <a16:creationId xmlns:a16="http://schemas.microsoft.com/office/drawing/2014/main" id="{3692CBB1-2328-53D4-7F43-67D20751BFB2}"/>
              </a:ext>
            </a:extLst>
          </p:cNvPr>
          <p:cNvSpPr txBox="1">
            <a:spLocks/>
          </p:cNvSpPr>
          <p:nvPr/>
        </p:nvSpPr>
        <p:spPr>
          <a:xfrm>
            <a:off x="1131837" y="1713459"/>
            <a:ext cx="9774701" cy="499129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10000"/>
              </a:lnSpc>
              <a:spcAft>
                <a:spcPts val="600"/>
              </a:spcAft>
            </a:pPr>
            <a:r>
              <a:rPr lang="en-US" sz="22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Studies measuring the discrepancy usually use a longitudinal approach comparing early-life </a:t>
            </a:r>
            <a:r>
              <a:rPr lang="en-US" sz="2200" b="1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fertility intentions </a:t>
            </a:r>
            <a:r>
              <a:rPr lang="en-US" sz="22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to outcomes later in life:</a:t>
            </a:r>
          </a:p>
          <a:p>
            <a:pPr lvl="1">
              <a:lnSpc>
                <a:spcPct val="11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Short-term perspective — 3 to 4 years (</a:t>
            </a:r>
            <a:r>
              <a:rPr lang="en-US" sz="1800" dirty="0" err="1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Speder</a:t>
            </a:r>
            <a:r>
              <a:rPr lang="en-US" sz="18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 &amp; </a:t>
            </a:r>
            <a:r>
              <a:rPr lang="en-US" sz="1800" dirty="0" err="1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Kapitany</a:t>
            </a:r>
            <a:r>
              <a:rPr lang="en-US" sz="18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 2009; Regnier-</a:t>
            </a:r>
            <a:r>
              <a:rPr lang="en-US" sz="1800" dirty="0" err="1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Loilier</a:t>
            </a:r>
            <a:r>
              <a:rPr lang="en-US" sz="18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 &amp; Vignoli 2011)</a:t>
            </a:r>
            <a:endParaRPr lang="en-US" sz="1400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 lvl="1">
              <a:lnSpc>
                <a:spcPct val="11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Long-term perspective — (Almost) the entire reproductive window (e.g. Beaujouan &amp; Berghammer 2019)</a:t>
            </a:r>
            <a:endParaRPr lang="en-US" sz="1600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 marL="342900" indent="-342900">
              <a:lnSpc>
                <a:spcPct val="110000"/>
              </a:lnSpc>
              <a:spcAft>
                <a:spcPts val="600"/>
              </a:spcAft>
            </a:pPr>
            <a:r>
              <a:rPr lang="en-US" sz="22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Challenges of measuring fertility intentions in young adulthood </a:t>
            </a:r>
          </a:p>
          <a:p>
            <a:pPr lvl="1">
              <a:lnSpc>
                <a:spcPct val="11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Uncertainty at the time of measurement — Fertility preferences are flexible (</a:t>
            </a:r>
            <a:r>
              <a:rPr lang="en-US" sz="1800" dirty="0" err="1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Trinitapoli</a:t>
            </a:r>
            <a:r>
              <a:rPr lang="en-US" sz="18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 and Yeatman 2018)</a:t>
            </a:r>
          </a:p>
          <a:p>
            <a:pPr lvl="1">
              <a:lnSpc>
                <a:spcPct val="11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Intentions may change—as a result of actual change in preferences or the emergence of constraints </a:t>
            </a:r>
            <a:r>
              <a:rPr lang="en-US" sz="14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(</a:t>
            </a:r>
            <a:r>
              <a:rPr lang="en-US" sz="1400" dirty="0" err="1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Rackin</a:t>
            </a:r>
            <a:r>
              <a:rPr lang="en-US" sz="14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 and Bachrach 2014)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2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Assess </a:t>
            </a:r>
            <a:r>
              <a:rPr lang="en-US" sz="2200" b="1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fertility ideals </a:t>
            </a:r>
            <a:r>
              <a:rPr lang="en-US" sz="22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and outcomes at the end (Casterline &amp; Han 2017; Channon &amp; Harper 2019; de Carvalho et al. 2016) — the approach used in this study</a:t>
            </a:r>
          </a:p>
          <a:p>
            <a:pPr lvl="1">
              <a:lnSpc>
                <a:spcPct val="11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0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Meaningful as it indicates that an important life goal has remained unfulfilled  and not due to changing preferences</a:t>
            </a:r>
          </a:p>
        </p:txBody>
      </p:sp>
    </p:spTree>
    <p:extLst>
      <p:ext uri="{BB962C8B-B14F-4D97-AF65-F5344CB8AC3E}">
        <p14:creationId xmlns:p14="http://schemas.microsoft.com/office/powerpoint/2010/main" val="220458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076383-91C6-0E6B-4375-AB885CE01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5C10F-FF88-79F6-9F42-0A324633E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23" y="374794"/>
            <a:ext cx="11210987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2695D2"/>
                </a:solidFill>
                <a:latin typeface="Raleway" panose="020B0003030101060003"/>
              </a:rPr>
              <a:t>Data Sources – RQ1</a:t>
            </a:r>
          </a:p>
        </p:txBody>
      </p:sp>
      <p:sp>
        <p:nvSpPr>
          <p:cNvPr id="6" name="Inhaltsplatzhalter 4">
            <a:extLst>
              <a:ext uri="{FF2B5EF4-FFF2-40B4-BE49-F238E27FC236}">
                <a16:creationId xmlns:a16="http://schemas.microsoft.com/office/drawing/2014/main" id="{89217F4D-77FD-3880-A911-60818D85887F}"/>
              </a:ext>
            </a:extLst>
          </p:cNvPr>
          <p:cNvSpPr txBox="1">
            <a:spLocks/>
          </p:cNvSpPr>
          <p:nvPr/>
        </p:nvSpPr>
        <p:spPr>
          <a:xfrm>
            <a:off x="1131837" y="1713459"/>
            <a:ext cx="9774701" cy="464758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Generations and Gender Survey II (second round)</a:t>
            </a:r>
            <a:endParaRPr lang="en-US" sz="2000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1600" b="1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Cross-sectional nationally representative survey conducted in 2020-23 across many countries in Europe and Latina America (data are available for 13 countries so far)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Sample</a:t>
            </a:r>
            <a:endParaRPr lang="en-US" sz="2000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1600" b="1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4,589 men and 6,465 women aged 42-50</a:t>
            </a: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1600" b="1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Across 10 countries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Variables</a:t>
            </a:r>
            <a:endParaRPr lang="en-US" sz="1600" b="1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1600" b="1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Outcome: Actual family size at age 42-50 </a:t>
            </a:r>
            <a:r>
              <a:rPr lang="en-US" sz="16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(including both biological and adopted children) </a:t>
            </a:r>
            <a:endParaRPr lang="en-US" sz="1600" b="1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1600" b="1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Preference: Ideal family size at age 42-50: </a:t>
            </a:r>
            <a:r>
              <a:rPr lang="en-US" sz="16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‘For you personally, what would be the ideal number of children you would like to have or would have liked to have?’</a:t>
            </a:r>
          </a:p>
          <a:p>
            <a:pPr lvl="1">
              <a:lnSpc>
                <a:spcPct val="110000"/>
              </a:lnSpc>
              <a:spcAft>
                <a:spcPts val="600"/>
              </a:spcAft>
            </a:pPr>
            <a:endParaRPr lang="en-US" sz="1600" b="1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 marL="457200" lvl="1" indent="0">
              <a:lnSpc>
                <a:spcPct val="110000"/>
              </a:lnSpc>
              <a:spcAft>
                <a:spcPts val="600"/>
              </a:spcAft>
              <a:buNone/>
            </a:pPr>
            <a:endParaRPr lang="en-US" sz="1600" i="1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67504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035A76-DB29-B608-9F18-6F5A03F9DC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E8909-610C-F59C-3EEE-031AE1EEE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24" y="153251"/>
            <a:ext cx="10382028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2695D2"/>
                </a:solidFill>
                <a:latin typeface="Raleway" panose="020B0003030101060003"/>
              </a:rPr>
              <a:t>Ideal and Actual Family Size – Aggregate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7A8142-8C0B-5789-2B13-F272D497D003}"/>
              </a:ext>
            </a:extLst>
          </p:cNvPr>
          <p:cNvSpPr txBox="1"/>
          <p:nvPr/>
        </p:nvSpPr>
        <p:spPr>
          <a:xfrm>
            <a:off x="930332" y="6375826"/>
            <a:ext cx="53582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4472C4"/>
              </a:buClr>
              <a:buNone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276EE"/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  <a:cs typeface="+mn-cs"/>
              </a:rPr>
              <a:t>Notes. </a:t>
            </a:r>
            <a:r>
              <a:rPr lang="en-US" sz="1400" dirty="0">
                <a:solidFill>
                  <a:prstClr val="black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Men and women aged 42-50.</a:t>
            </a:r>
            <a:r>
              <a:rPr lang="en-US" sz="1400" dirty="0">
                <a:solidFill>
                  <a:srgbClr val="1276EE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276EE"/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  <a:cs typeface="+mn-cs"/>
              </a:rPr>
              <a:t>Data sources.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  <a:cs typeface="+mn-cs"/>
              </a:rPr>
              <a:t>GG</a:t>
            </a:r>
            <a:r>
              <a:rPr lang="en-US" sz="1400" dirty="0">
                <a:solidFill>
                  <a:prstClr val="black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S II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276EE"/>
              </a:solidFill>
              <a:effectLst/>
              <a:uLnTx/>
              <a:uFillTx/>
              <a:latin typeface="Yu Gothic UI" panose="020B0500000000000000" pitchFamily="34" charset="-128"/>
              <a:ea typeface="Yu Gothic UI" panose="020B0500000000000000" pitchFamily="34" charset="-128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884EA24-3FC0-E245-EDFA-E8DCC0472E3E}"/>
              </a:ext>
            </a:extLst>
          </p:cNvPr>
          <p:cNvSpPr/>
          <p:nvPr/>
        </p:nvSpPr>
        <p:spPr>
          <a:xfrm>
            <a:off x="4860758" y="3847849"/>
            <a:ext cx="409074" cy="3030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F964EA-1D0E-95A1-61FA-E27822D07E02}"/>
              </a:ext>
            </a:extLst>
          </p:cNvPr>
          <p:cNvSpPr/>
          <p:nvPr/>
        </p:nvSpPr>
        <p:spPr>
          <a:xfrm>
            <a:off x="2427015" y="3812799"/>
            <a:ext cx="409074" cy="3030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1990DCC-98BC-7B92-449B-E59B1B8425C7}"/>
              </a:ext>
            </a:extLst>
          </p:cNvPr>
          <p:cNvSpPr/>
          <p:nvPr/>
        </p:nvSpPr>
        <p:spPr>
          <a:xfrm>
            <a:off x="3557336" y="5078015"/>
            <a:ext cx="104273" cy="30567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AA8469B-A1DE-D2B9-864B-8EDCCD6E9887}"/>
              </a:ext>
            </a:extLst>
          </p:cNvPr>
          <p:cNvSpPr/>
          <p:nvPr/>
        </p:nvSpPr>
        <p:spPr>
          <a:xfrm>
            <a:off x="3065011" y="5078015"/>
            <a:ext cx="736968" cy="3056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197BB9-63DC-7BC4-5C2E-34A59892EEA5}"/>
              </a:ext>
            </a:extLst>
          </p:cNvPr>
          <p:cNvSpPr/>
          <p:nvPr/>
        </p:nvSpPr>
        <p:spPr>
          <a:xfrm>
            <a:off x="3943159" y="3670585"/>
            <a:ext cx="3092641" cy="3287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A3EB61-39D6-6CE5-5751-B6A0B86BC3CA}"/>
              </a:ext>
            </a:extLst>
          </p:cNvPr>
          <p:cNvSpPr/>
          <p:nvPr/>
        </p:nvSpPr>
        <p:spPr>
          <a:xfrm>
            <a:off x="9108350" y="1091865"/>
            <a:ext cx="101600" cy="237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E41BDE-B9AD-930F-8859-9EE97D6EE19B}"/>
              </a:ext>
            </a:extLst>
          </p:cNvPr>
          <p:cNvSpPr/>
          <p:nvPr/>
        </p:nvSpPr>
        <p:spPr>
          <a:xfrm>
            <a:off x="7874000" y="1375611"/>
            <a:ext cx="101600" cy="237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7C24F81-9780-943D-F8B1-8AF95469CA20}"/>
              </a:ext>
            </a:extLst>
          </p:cNvPr>
          <p:cNvSpPr/>
          <p:nvPr/>
        </p:nvSpPr>
        <p:spPr>
          <a:xfrm>
            <a:off x="9890899" y="1138322"/>
            <a:ext cx="101600" cy="237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60FA73D-B55B-A14D-10A1-F5BE1DDD5030}"/>
              </a:ext>
            </a:extLst>
          </p:cNvPr>
          <p:cNvSpPr/>
          <p:nvPr/>
        </p:nvSpPr>
        <p:spPr>
          <a:xfrm>
            <a:off x="8332425" y="1091866"/>
            <a:ext cx="101600" cy="237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00C5B10-9B7F-9040-A81C-CC8838873877}"/>
              </a:ext>
            </a:extLst>
          </p:cNvPr>
          <p:cNvSpPr/>
          <p:nvPr/>
        </p:nvSpPr>
        <p:spPr>
          <a:xfrm>
            <a:off x="10673448" y="1138322"/>
            <a:ext cx="101600" cy="237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4018B50-0E9D-6209-B31D-673D726B16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444" y="1256966"/>
            <a:ext cx="8892000" cy="51622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7714D52-3A2D-34D1-E2B4-200976D1D8C9}"/>
              </a:ext>
            </a:extLst>
          </p:cNvPr>
          <p:cNvSpPr txBox="1"/>
          <p:nvPr/>
        </p:nvSpPr>
        <p:spPr>
          <a:xfrm>
            <a:off x="604024" y="6335417"/>
            <a:ext cx="6881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4472C4"/>
              </a:buClr>
              <a:buNone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  <a:cs typeface="+mn-cs"/>
              </a:rPr>
              <a:t>F1.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Yu Gothic UI" panose="020B0500000000000000" pitchFamily="34" charset="-128"/>
              <a:ea typeface="Yu Gothic UI" panose="020B0500000000000000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9063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37D4C-4306-A81E-4714-4A57BAF4BA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5AE31-EE3E-C528-96CE-DA2ACE76A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23" y="374794"/>
            <a:ext cx="11210987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2695D2"/>
                </a:solidFill>
                <a:latin typeface="Raleway" panose="020B0003030101060003"/>
              </a:rPr>
              <a:t>Ideal and Actual Family Size – Individual Level</a:t>
            </a:r>
          </a:p>
        </p:txBody>
      </p:sp>
      <p:sp>
        <p:nvSpPr>
          <p:cNvPr id="6" name="Inhaltsplatzhalter 4">
            <a:extLst>
              <a:ext uri="{FF2B5EF4-FFF2-40B4-BE49-F238E27FC236}">
                <a16:creationId xmlns:a16="http://schemas.microsoft.com/office/drawing/2014/main" id="{24C7AA7E-FA86-2A3E-5578-46D940F5DD2E}"/>
              </a:ext>
            </a:extLst>
          </p:cNvPr>
          <p:cNvSpPr txBox="1">
            <a:spLocks/>
          </p:cNvSpPr>
          <p:nvPr/>
        </p:nvSpPr>
        <p:spPr>
          <a:xfrm>
            <a:off x="1131837" y="1713459"/>
            <a:ext cx="9774701" cy="464758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b="1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Ideal Family Size &gt; Actual Family Size</a:t>
            </a:r>
            <a:endParaRPr lang="en-US" sz="2000" b="1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1600" b="1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Between one-third and half of women</a:t>
            </a: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1600" b="1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Between one-fourth and one-third of men</a:t>
            </a:r>
            <a:endParaRPr lang="en-US" sz="1600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b="1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Ideal Family Size &lt; Actual Family Size</a:t>
            </a:r>
            <a:endParaRPr lang="en-US" sz="2000" b="1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1600" b="1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2-4% of women</a:t>
            </a: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1600" b="1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2-6% of men</a:t>
            </a:r>
          </a:p>
          <a:p>
            <a:pPr marL="457200" lvl="1" indent="0">
              <a:lnSpc>
                <a:spcPct val="110000"/>
              </a:lnSpc>
              <a:spcAft>
                <a:spcPts val="600"/>
              </a:spcAft>
              <a:buNone/>
            </a:pPr>
            <a:endParaRPr lang="en-US" sz="1600" i="1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5392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9B149-308E-B892-587C-5EBCE88D9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3B235-912A-E91B-4BA9-1F8285611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026" y="339720"/>
            <a:ext cx="10382028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2695D2"/>
                </a:solidFill>
                <a:latin typeface="Raleway" panose="020B0003030101060003"/>
              </a:rPr>
              <a:t>Ideal and Actual Family Size by Parity - Women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C9C6B7-D855-DDC8-B0E6-7E548E81ADE5}"/>
              </a:ext>
            </a:extLst>
          </p:cNvPr>
          <p:cNvSpPr txBox="1"/>
          <p:nvPr/>
        </p:nvSpPr>
        <p:spPr>
          <a:xfrm>
            <a:off x="9646824" y="5995060"/>
            <a:ext cx="23629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4472C4"/>
              </a:buClr>
              <a:buNone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276EE"/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  <a:cs typeface="+mn-cs"/>
              </a:rPr>
              <a:t>Notes.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  <a:cs typeface="+mn-cs"/>
              </a:rPr>
              <a:t>W</a:t>
            </a:r>
            <a:r>
              <a:rPr lang="en-US" sz="1400" dirty="0">
                <a:solidFill>
                  <a:prstClr val="black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omen aged 42-50.</a:t>
            </a:r>
            <a:r>
              <a:rPr lang="en-US" sz="1400" dirty="0">
                <a:solidFill>
                  <a:srgbClr val="1276EE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276EE"/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  <a:cs typeface="+mn-cs"/>
              </a:rPr>
              <a:t>Data sources.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  <a:cs typeface="+mn-cs"/>
              </a:rPr>
              <a:t>GG</a:t>
            </a:r>
            <a:r>
              <a:rPr lang="en-US" sz="1400" dirty="0">
                <a:solidFill>
                  <a:prstClr val="black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S II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276EE"/>
              </a:solidFill>
              <a:effectLst/>
              <a:uLnTx/>
              <a:uFillTx/>
              <a:latin typeface="Yu Gothic UI" panose="020B0500000000000000" pitchFamily="34" charset="-128"/>
              <a:ea typeface="Yu Gothic UI" panose="020B0500000000000000" pitchFamily="34" charset="-128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3293EA-1D11-8F89-E4E9-AC0A09DD824C}"/>
              </a:ext>
            </a:extLst>
          </p:cNvPr>
          <p:cNvSpPr/>
          <p:nvPr/>
        </p:nvSpPr>
        <p:spPr>
          <a:xfrm>
            <a:off x="4860758" y="3847849"/>
            <a:ext cx="409074" cy="3030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BB8B76-AE91-341D-B58F-ACC500383218}"/>
              </a:ext>
            </a:extLst>
          </p:cNvPr>
          <p:cNvSpPr/>
          <p:nvPr/>
        </p:nvSpPr>
        <p:spPr>
          <a:xfrm>
            <a:off x="2427015" y="3812799"/>
            <a:ext cx="409074" cy="3030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B188C97-BA55-0F1D-4CCD-55F7BCB0E9FF}"/>
              </a:ext>
            </a:extLst>
          </p:cNvPr>
          <p:cNvSpPr/>
          <p:nvPr/>
        </p:nvSpPr>
        <p:spPr>
          <a:xfrm>
            <a:off x="3557336" y="5078015"/>
            <a:ext cx="104273" cy="30567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49EF961-32D5-6257-377B-A786FFD03FA2}"/>
              </a:ext>
            </a:extLst>
          </p:cNvPr>
          <p:cNvSpPr/>
          <p:nvPr/>
        </p:nvSpPr>
        <p:spPr>
          <a:xfrm>
            <a:off x="3065011" y="5078015"/>
            <a:ext cx="736968" cy="3056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3BF4852-49A8-CF1F-3A51-0187AC37B2B1}"/>
              </a:ext>
            </a:extLst>
          </p:cNvPr>
          <p:cNvSpPr/>
          <p:nvPr/>
        </p:nvSpPr>
        <p:spPr>
          <a:xfrm>
            <a:off x="3943159" y="3670585"/>
            <a:ext cx="3092641" cy="3287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C9A5904-58C7-B86E-C646-06AA1B157E55}"/>
              </a:ext>
            </a:extLst>
          </p:cNvPr>
          <p:cNvSpPr/>
          <p:nvPr/>
        </p:nvSpPr>
        <p:spPr>
          <a:xfrm>
            <a:off x="7874000" y="1375611"/>
            <a:ext cx="101600" cy="237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3AD4A2E-0532-D907-E004-C12C4F148B6B}"/>
              </a:ext>
            </a:extLst>
          </p:cNvPr>
          <p:cNvSpPr/>
          <p:nvPr/>
        </p:nvSpPr>
        <p:spPr>
          <a:xfrm>
            <a:off x="9890899" y="1138322"/>
            <a:ext cx="101600" cy="237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93DA5A0-419B-9CBF-9B44-2AE7D00E526E}"/>
              </a:ext>
            </a:extLst>
          </p:cNvPr>
          <p:cNvSpPr/>
          <p:nvPr/>
        </p:nvSpPr>
        <p:spPr>
          <a:xfrm>
            <a:off x="10673448" y="1138322"/>
            <a:ext cx="101600" cy="2372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graph of different countries/regions&#10;&#10;Description automatically generated with medium confidence">
            <a:extLst>
              <a:ext uri="{FF2B5EF4-FFF2-40B4-BE49-F238E27FC236}">
                <a16:creationId xmlns:a16="http://schemas.microsoft.com/office/drawing/2014/main" id="{BE34B080-966B-A999-BB43-2DB7786D737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1" t="7141"/>
          <a:stretch/>
        </p:blipFill>
        <p:spPr bwMode="auto">
          <a:xfrm>
            <a:off x="694425" y="1469711"/>
            <a:ext cx="8856000" cy="518092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4A7984E-0961-B21D-448F-E425BB70CE89}"/>
              </a:ext>
            </a:extLst>
          </p:cNvPr>
          <p:cNvSpPr txBox="1"/>
          <p:nvPr/>
        </p:nvSpPr>
        <p:spPr>
          <a:xfrm>
            <a:off x="9574752" y="1403673"/>
            <a:ext cx="24350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4472C4"/>
              </a:buClr>
              <a:buNone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  <a:cs typeface="+mn-cs"/>
              </a:rPr>
              <a:t>F2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  <a:cs typeface="+mn-cs"/>
              </a:rPr>
              <a:t>. Share of women with a completed family size smaller than ideal.</a:t>
            </a:r>
          </a:p>
        </p:txBody>
      </p:sp>
    </p:spTree>
    <p:extLst>
      <p:ext uri="{BB962C8B-B14F-4D97-AF65-F5344CB8AC3E}">
        <p14:creationId xmlns:p14="http://schemas.microsoft.com/office/powerpoint/2010/main" val="2501066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DB681-23F9-960A-5AB9-ECE40C978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2AA2E-6ABF-13BB-EF84-BDE743B8F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23" y="374794"/>
            <a:ext cx="11210987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2695D2"/>
                </a:solidFill>
                <a:latin typeface="Raleway" panose="020B0003030101060003"/>
              </a:rPr>
              <a:t>Data sources and Methods – RQ2</a:t>
            </a:r>
          </a:p>
        </p:txBody>
      </p:sp>
      <p:sp>
        <p:nvSpPr>
          <p:cNvPr id="6" name="Inhaltsplatzhalter 4">
            <a:extLst>
              <a:ext uri="{FF2B5EF4-FFF2-40B4-BE49-F238E27FC236}">
                <a16:creationId xmlns:a16="http://schemas.microsoft.com/office/drawing/2014/main" id="{E665A09C-C3D6-AC37-3F09-24681411FCA1}"/>
              </a:ext>
            </a:extLst>
          </p:cNvPr>
          <p:cNvSpPr txBox="1">
            <a:spLocks/>
          </p:cNvSpPr>
          <p:nvPr/>
        </p:nvSpPr>
        <p:spPr>
          <a:xfrm>
            <a:off x="1131837" y="1713459"/>
            <a:ext cx="9774701" cy="464758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Generations and Gender Survey II (second round)</a:t>
            </a:r>
            <a:endParaRPr lang="en-US" sz="2000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1600" b="1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Experience with infertility: </a:t>
            </a:r>
            <a:r>
              <a:rPr lang="en-US" sz="16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‘Was there ever a time when you and your partner were trying to get pregnant but did not conceive within at least 12 months?’ </a:t>
            </a: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1600" b="1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Union trajectories: </a:t>
            </a:r>
            <a:r>
              <a:rPr lang="en-US" sz="16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Currently in their 1</a:t>
            </a:r>
            <a:r>
              <a:rPr lang="en-US" sz="1600" baseline="300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st</a:t>
            </a:r>
            <a:r>
              <a:rPr lang="en-US" sz="16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 union, separated, re-partnered, never in a union.</a:t>
            </a: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1600" b="1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Age at first union</a:t>
            </a:r>
            <a:endParaRPr lang="en-US" sz="1600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1600" b="1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Fertility postponement</a:t>
            </a:r>
            <a:r>
              <a:rPr lang="en-US" sz="16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: Whether the respondent was still childless at age 30</a:t>
            </a: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1600" b="1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Educational attainment</a:t>
            </a:r>
            <a:r>
              <a:rPr lang="en-US" sz="16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: Tertiary or below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Sample</a:t>
            </a:r>
            <a:endParaRPr lang="en-US" sz="2000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1600" b="1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4,213 men and 5,831 women aged 42-50 across 10 countries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4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Analysis</a:t>
            </a:r>
            <a:endParaRPr lang="en-US" sz="2000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1600" b="1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  <a:t>Logistic regression models predicting underachievement of ideal family size</a:t>
            </a:r>
          </a:p>
          <a:p>
            <a:pPr lvl="1">
              <a:lnSpc>
                <a:spcPct val="110000"/>
              </a:lnSpc>
              <a:spcAft>
                <a:spcPts val="600"/>
              </a:spcAft>
            </a:pPr>
            <a:endParaRPr lang="en-US" sz="1600" b="1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  <a:p>
            <a:pPr marL="457200" lvl="1" indent="0">
              <a:lnSpc>
                <a:spcPct val="110000"/>
              </a:lnSpc>
              <a:spcAft>
                <a:spcPts val="600"/>
              </a:spcAft>
              <a:buNone/>
            </a:pPr>
            <a:endParaRPr lang="en-US" sz="1600" i="1" dirty="0">
              <a:latin typeface="Yu Gothic UI Light" panose="020B0300000000000000" pitchFamily="34" charset="-128"/>
              <a:ea typeface="Yu Gothic UI Light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6672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5BC839EB3E6C4E94D0119085D51EC8" ma:contentTypeVersion="8" ma:contentTypeDescription="Create a new document." ma:contentTypeScope="" ma:versionID="3376198554568e6ca556f5100696ebe0">
  <xsd:schema xmlns:xsd="http://www.w3.org/2001/XMLSchema" xmlns:xs="http://www.w3.org/2001/XMLSchema" xmlns:p="http://schemas.microsoft.com/office/2006/metadata/properties" xmlns:ns2="45493d12-eea2-4eae-9c65-8bc0566bd9ad" targetNamespace="http://schemas.microsoft.com/office/2006/metadata/properties" ma:root="true" ma:fieldsID="a92b176aaf6984d9fb0d3c44c0809149" ns2:_="">
    <xsd:import namespace="45493d12-eea2-4eae-9c65-8bc0566bd9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93d12-eea2-4eae-9c65-8bc0566bd9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BF9C6CE-EDDC-4F77-8EB5-5405303FFF5E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45493d12-eea2-4eae-9c65-8bc0566bd9ad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0149CBD-90F4-4332-A677-9E9A3EB092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A5A220B-7D74-4A04-9C27-7EF3ADA277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5493d12-eea2-4eae-9c65-8bc0566bd9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11723</TotalTime>
  <Words>991</Words>
  <Application>Microsoft Macintosh PowerPoint</Application>
  <PresentationFormat>Widescreen</PresentationFormat>
  <Paragraphs>155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Yu Gothic UI</vt:lpstr>
      <vt:lpstr>Yu Gothic UI Light</vt:lpstr>
      <vt:lpstr>Aptos</vt:lpstr>
      <vt:lpstr>Arial</vt:lpstr>
      <vt:lpstr>Calibri</vt:lpstr>
      <vt:lpstr>Calibri Light</vt:lpstr>
      <vt:lpstr>Courier New</vt:lpstr>
      <vt:lpstr>Raleway</vt:lpstr>
      <vt:lpstr>Office</vt:lpstr>
      <vt:lpstr>PowerPoint Presentation</vt:lpstr>
      <vt:lpstr>Late Fertility and Unfulfilled Fertility Ideals</vt:lpstr>
      <vt:lpstr>Aim of this Study</vt:lpstr>
      <vt:lpstr>Measuring the Discrepancy between Fertility Preferences and Outcomes (1)</vt:lpstr>
      <vt:lpstr>Data Sources – RQ1</vt:lpstr>
      <vt:lpstr>Ideal and Actual Family Size – Aggregate Level</vt:lpstr>
      <vt:lpstr>Ideal and Actual Family Size – Individual Level</vt:lpstr>
      <vt:lpstr>Ideal and Actual Family Size by Parity - Women</vt:lpstr>
      <vt:lpstr>Data sources and Methods – RQ2</vt:lpstr>
      <vt:lpstr>Ideal and Actual Family Size by Infertility Experience</vt:lpstr>
      <vt:lpstr>Logistic Regression Analyses</vt:lpstr>
      <vt:lpstr>Limitations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Wittgenstein Centre Corporate Design – Manual</dc:title>
  <dc:creator>StudentIn</dc:creator>
  <cp:lastModifiedBy>Ester Lazzari</cp:lastModifiedBy>
  <cp:revision>501</cp:revision>
  <dcterms:created xsi:type="dcterms:W3CDTF">2021-02-16T08:40:20Z</dcterms:created>
  <dcterms:modified xsi:type="dcterms:W3CDTF">2025-08-05T12:34:51Z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0x010100405BC839EB3E6C4E94D0119085D51EC8</vt:lpwstr>
  </property>
</Properties>
</file>