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6"/>
  </p:notesMasterIdLst>
  <p:sldIdLst>
    <p:sldId id="272" r:id="rId2"/>
    <p:sldId id="373" r:id="rId3"/>
    <p:sldId id="374" r:id="rId4"/>
    <p:sldId id="297" r:id="rId5"/>
    <p:sldId id="298" r:id="rId6"/>
    <p:sldId id="299" r:id="rId7"/>
    <p:sldId id="300" r:id="rId8"/>
    <p:sldId id="301" r:id="rId9"/>
    <p:sldId id="303" r:id="rId10"/>
    <p:sldId id="305" r:id="rId11"/>
    <p:sldId id="306" r:id="rId12"/>
    <p:sldId id="367" r:id="rId13"/>
    <p:sldId id="375" r:id="rId14"/>
    <p:sldId id="311" r:id="rId15"/>
  </p:sldIdLst>
  <p:sldSz cx="12192000" cy="6858000"/>
  <p:notesSz cx="6670675" cy="9929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65" userDrawn="1">
          <p15:clr>
            <a:srgbClr val="A4A3A4"/>
          </p15:clr>
        </p15:guide>
        <p15:guide id="2" pos="3795" userDrawn="1">
          <p15:clr>
            <a:srgbClr val="A4A3A4"/>
          </p15:clr>
        </p15:guide>
        <p15:guide id="3" pos="824" userDrawn="1">
          <p15:clr>
            <a:srgbClr val="A4A3A4"/>
          </p15:clr>
        </p15:guide>
        <p15:guide id="4" pos="1436" userDrawn="1">
          <p15:clr>
            <a:srgbClr val="A4A3A4"/>
          </p15:clr>
        </p15:guide>
        <p15:guide id="5" pos="3273" userDrawn="1">
          <p15:clr>
            <a:srgbClr val="A4A3A4"/>
          </p15:clr>
        </p15:guide>
        <p15:guide id="6" pos="2048" userDrawn="1">
          <p15:clr>
            <a:srgbClr val="A4A3A4"/>
          </p15:clr>
        </p15:guide>
        <p15:guide id="7" pos="2661" userDrawn="1">
          <p15:clr>
            <a:srgbClr val="A4A3A4"/>
          </p15:clr>
        </p15:guide>
        <p15:guide id="8" pos="4407" userDrawn="1">
          <p15:clr>
            <a:srgbClr val="A4A3A4"/>
          </p15:clr>
        </p15:guide>
        <p15:guide id="9" pos="5110" userDrawn="1">
          <p15:clr>
            <a:srgbClr val="A4A3A4"/>
          </p15:clr>
        </p15:guide>
        <p15:guide id="10" pos="5722" userDrawn="1">
          <p15:clr>
            <a:srgbClr val="A4A3A4"/>
          </p15:clr>
        </p15:guide>
        <p15:guide id="11" pos="6244" userDrawn="1">
          <p15:clr>
            <a:srgbClr val="A4A3A4"/>
          </p15:clr>
        </p15:guide>
        <p15:guide id="12" pos="6856" userDrawn="1">
          <p15:clr>
            <a:srgbClr val="A4A3A4"/>
          </p15:clr>
        </p15:guide>
        <p15:guide id="13" orient="horz" pos="3226" userDrawn="1">
          <p15:clr>
            <a:srgbClr val="A4A3A4"/>
          </p15:clr>
        </p15:guide>
        <p15:guide id="14" orient="horz" pos="2047" userDrawn="1">
          <p15:clr>
            <a:srgbClr val="A4A3A4"/>
          </p15:clr>
        </p15:guide>
        <p15:guide id="15" orient="horz" pos="2137" userDrawn="1">
          <p15:clr>
            <a:srgbClr val="A4A3A4"/>
          </p15:clr>
        </p15:guide>
        <p15:guide id="16" orient="horz" pos="2636" userDrawn="1">
          <p15:clr>
            <a:srgbClr val="A4A3A4"/>
          </p15:clr>
        </p15:guide>
        <p15:guide id="17" orient="horz" pos="2727" userDrawn="1">
          <p15:clr>
            <a:srgbClr val="A4A3A4"/>
          </p15:clr>
        </p15:guide>
        <p15:guide id="18" orient="horz" pos="3612" userDrawn="1">
          <p15:clr>
            <a:srgbClr val="A4A3A4"/>
          </p15:clr>
        </p15:guide>
        <p15:guide id="19" orient="horz" pos="3521" userDrawn="1">
          <p15:clr>
            <a:srgbClr val="A4A3A4"/>
          </p15:clr>
        </p15:guide>
        <p15:guide id="20" orient="horz" pos="3816" userDrawn="1">
          <p15:clr>
            <a:srgbClr val="A4A3A4"/>
          </p15:clr>
        </p15:guide>
        <p15:guide id="21" orient="horz" pos="3906" userDrawn="1">
          <p15:clr>
            <a:srgbClr val="A4A3A4"/>
          </p15:clr>
        </p15:guide>
        <p15:guide id="22" orient="horz" pos="4110" userDrawn="1">
          <p15:clr>
            <a:srgbClr val="A4A3A4"/>
          </p15:clr>
        </p15:guide>
        <p15:guide id="23" orient="horz" pos="1548" userDrawn="1">
          <p15:clr>
            <a:srgbClr val="A4A3A4"/>
          </p15:clr>
        </p15:guide>
        <p15:guide id="25" orient="horz" pos="3317" userDrawn="1">
          <p15:clr>
            <a:srgbClr val="A4A3A4"/>
          </p15:clr>
        </p15:guide>
        <p15:guide id="26" orient="horz" pos="2931" userDrawn="1">
          <p15:clr>
            <a:srgbClr val="A4A3A4"/>
          </p15:clr>
        </p15:guide>
        <p15:guide id="27" orient="horz" pos="3022" userDrawn="1">
          <p15:clr>
            <a:srgbClr val="A4A3A4"/>
          </p15:clr>
        </p15:guide>
        <p15:guide id="28" orient="horz" pos="2341" userDrawn="1">
          <p15:clr>
            <a:srgbClr val="A4A3A4"/>
          </p15:clr>
        </p15:guide>
        <p15:guide id="29" orient="horz" pos="2455" userDrawn="1">
          <p15:clr>
            <a:srgbClr val="A4A3A4"/>
          </p15:clr>
        </p15:guide>
        <p15:guide id="30" orient="horz" pos="1752" userDrawn="1">
          <p15:clr>
            <a:srgbClr val="A4A3A4"/>
          </p15:clr>
        </p15:guide>
        <p15:guide id="31" orient="horz" pos="1457" userDrawn="1">
          <p15:clr>
            <a:srgbClr val="A4A3A4"/>
          </p15:clr>
        </p15:guide>
        <p15:guide id="32" orient="horz" pos="1162" userDrawn="1">
          <p15:clr>
            <a:srgbClr val="A4A3A4"/>
          </p15:clr>
        </p15:guide>
        <p15:guide id="33" orient="horz" pos="1253" userDrawn="1">
          <p15:clr>
            <a:srgbClr val="A4A3A4"/>
          </p15:clr>
        </p15:guide>
        <p15:guide id="34" orient="horz" pos="867" userDrawn="1">
          <p15:clr>
            <a:srgbClr val="A4A3A4"/>
          </p15:clr>
        </p15:guide>
        <p15:guide id="36" pos="3885" userDrawn="1">
          <p15:clr>
            <a:srgbClr val="A4A3A4"/>
          </p15:clr>
        </p15:guide>
        <p15:guide id="37" pos="4498" userDrawn="1">
          <p15:clr>
            <a:srgbClr val="A4A3A4"/>
          </p15:clr>
        </p15:guide>
        <p15:guide id="38" pos="5019" userDrawn="1">
          <p15:clr>
            <a:srgbClr val="A4A3A4"/>
          </p15:clr>
        </p15:guide>
        <p15:guide id="39" pos="5632" userDrawn="1">
          <p15:clr>
            <a:srgbClr val="A4A3A4"/>
          </p15:clr>
        </p15:guide>
        <p15:guide id="40" pos="6335" userDrawn="1">
          <p15:clr>
            <a:srgbClr val="A4A3A4"/>
          </p15:clr>
        </p15:guide>
        <p15:guide id="41" pos="6947" userDrawn="1">
          <p15:clr>
            <a:srgbClr val="A4A3A4"/>
          </p15:clr>
        </p15:guide>
        <p15:guide id="42" pos="7469" userDrawn="1">
          <p15:clr>
            <a:srgbClr val="A4A3A4"/>
          </p15:clr>
        </p15:guide>
        <p15:guide id="43" pos="3182" userDrawn="1">
          <p15:clr>
            <a:srgbClr val="A4A3A4"/>
          </p15:clr>
        </p15:guide>
        <p15:guide id="44" pos="2570" userDrawn="1">
          <p15:clr>
            <a:srgbClr val="A4A3A4"/>
          </p15:clr>
        </p15:guide>
        <p15:guide id="45" pos="1958" userDrawn="1">
          <p15:clr>
            <a:srgbClr val="A4A3A4"/>
          </p15:clr>
        </p15:guide>
        <p15:guide id="46" pos="1345" userDrawn="1">
          <p15:clr>
            <a:srgbClr val="A4A3A4"/>
          </p15:clr>
        </p15:guide>
        <p15:guide id="47" pos="733" userDrawn="1">
          <p15:clr>
            <a:srgbClr val="A4A3A4"/>
          </p15:clr>
        </p15:guide>
        <p15:guide id="48" pos="211" userDrawn="1">
          <p15:clr>
            <a:srgbClr val="A4A3A4"/>
          </p15:clr>
        </p15:guide>
        <p15:guide id="49" orient="horz" pos="958" userDrawn="1">
          <p15:clr>
            <a:srgbClr val="A4A3A4"/>
          </p15:clr>
        </p15:guide>
        <p15:guide id="50" orient="horz" pos="663" userDrawn="1">
          <p15:clr>
            <a:srgbClr val="A4A3A4"/>
          </p15:clr>
        </p15:guide>
        <p15:guide id="51" orient="horz" pos="57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e.vignoli@unifi.it" initials="d" lastIdx="1" clrIdx="0">
    <p:extLst>
      <p:ext uri="{19B8F6BF-5375-455C-9EA6-DF929625EA0E}">
        <p15:presenceInfo xmlns:p15="http://schemas.microsoft.com/office/powerpoint/2012/main" userId="daniele.vignoli@unifi.i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DF2"/>
    <a:srgbClr val="003660"/>
    <a:srgbClr val="FFCD57"/>
    <a:srgbClr val="FFBE2D"/>
    <a:srgbClr val="DE9900"/>
    <a:srgbClr val="D8F0DE"/>
    <a:srgbClr val="DEE9A5"/>
    <a:srgbClr val="F5D3EF"/>
    <a:srgbClr val="F5EDF9"/>
    <a:srgbClr val="D7D5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18" autoAdjust="0"/>
    <p:restoredTop sz="82115" autoAdjust="0"/>
  </p:normalViewPr>
  <p:slideViewPr>
    <p:cSldViewPr snapToGrid="0">
      <p:cViewPr varScale="1">
        <p:scale>
          <a:sx n="82" d="100"/>
          <a:sy n="82" d="100"/>
        </p:scale>
        <p:origin x="176" y="344"/>
      </p:cViewPr>
      <p:guideLst>
        <p:guide orient="horz" pos="1865"/>
        <p:guide pos="3795"/>
        <p:guide pos="824"/>
        <p:guide pos="1436"/>
        <p:guide pos="3273"/>
        <p:guide pos="2048"/>
        <p:guide pos="2661"/>
        <p:guide pos="4407"/>
        <p:guide pos="5110"/>
        <p:guide pos="5722"/>
        <p:guide pos="6244"/>
        <p:guide pos="6856"/>
        <p:guide orient="horz" pos="3226"/>
        <p:guide orient="horz" pos="2047"/>
        <p:guide orient="horz" pos="2137"/>
        <p:guide orient="horz" pos="2636"/>
        <p:guide orient="horz" pos="2727"/>
        <p:guide orient="horz" pos="3612"/>
        <p:guide orient="horz" pos="3521"/>
        <p:guide orient="horz" pos="3816"/>
        <p:guide orient="horz" pos="3906"/>
        <p:guide orient="horz" pos="4110"/>
        <p:guide orient="horz" pos="1548"/>
        <p:guide orient="horz" pos="3317"/>
        <p:guide orient="horz" pos="2931"/>
        <p:guide orient="horz" pos="3022"/>
        <p:guide orient="horz" pos="2341"/>
        <p:guide orient="horz" pos="2455"/>
        <p:guide orient="horz" pos="1752"/>
        <p:guide orient="horz" pos="1457"/>
        <p:guide orient="horz" pos="1162"/>
        <p:guide orient="horz" pos="1253"/>
        <p:guide orient="horz" pos="867"/>
        <p:guide pos="3885"/>
        <p:guide pos="4498"/>
        <p:guide pos="5019"/>
        <p:guide pos="5632"/>
        <p:guide pos="6335"/>
        <p:guide pos="6947"/>
        <p:guide pos="7469"/>
        <p:guide pos="3182"/>
        <p:guide pos="2570"/>
        <p:guide pos="1958"/>
        <p:guide pos="1345"/>
        <p:guide pos="733"/>
        <p:guide pos="211"/>
        <p:guide orient="horz" pos="958"/>
        <p:guide orient="horz" pos="663"/>
        <p:guide orient="horz" pos="572"/>
      </p:guideLst>
    </p:cSldViewPr>
  </p:slideViewPr>
  <p:outlineViewPr>
    <p:cViewPr>
      <p:scale>
        <a:sx n="33" d="100"/>
        <a:sy n="33" d="100"/>
      </p:scale>
      <p:origin x="0" y="-6579"/>
    </p:cViewPr>
  </p:outlineViewPr>
  <p:notesTextViewPr>
    <p:cViewPr>
      <p:scale>
        <a:sx n="1" d="1"/>
        <a:sy n="1" d="1"/>
      </p:scale>
      <p:origin x="0" y="0"/>
    </p:cViewPr>
  </p:notesTextViewPr>
  <p:notesViewPr>
    <p:cSldViewPr snapToGrid="0">
      <p:cViewPr varScale="1">
        <p:scale>
          <a:sx n="42" d="100"/>
          <a:sy n="42" d="100"/>
        </p:scale>
        <p:origin x="2844" y="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90626" cy="49821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8505" y="0"/>
            <a:ext cx="2890626" cy="498215"/>
          </a:xfrm>
          <a:prstGeom prst="rect">
            <a:avLst/>
          </a:prstGeom>
        </p:spPr>
        <p:txBody>
          <a:bodyPr vert="horz" lIns="91440" tIns="45720" rIns="91440" bIns="45720" rtlCol="0"/>
          <a:lstStyle>
            <a:lvl1pPr algn="r">
              <a:defRPr sz="1200"/>
            </a:lvl1pPr>
          </a:lstStyle>
          <a:p>
            <a:fld id="{1FBEE2A3-6C08-410D-828B-1CF444A4865D}" type="datetimeFigureOut">
              <a:rPr lang="it-IT" smtClean="0"/>
              <a:t>26/11/24</a:t>
            </a:fld>
            <a:endParaRPr lang="it-IT"/>
          </a:p>
        </p:txBody>
      </p:sp>
      <p:sp>
        <p:nvSpPr>
          <p:cNvPr id="4" name="Segnaposto immagine diapositiva 3"/>
          <p:cNvSpPr>
            <a:spLocks noGrp="1" noRot="1" noChangeAspect="1"/>
          </p:cNvSpPr>
          <p:nvPr>
            <p:ph type="sldImg" idx="2"/>
          </p:nvPr>
        </p:nvSpPr>
        <p:spPr>
          <a:xfrm>
            <a:off x="357188" y="1241425"/>
            <a:ext cx="5956300"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7068" y="4778722"/>
            <a:ext cx="5336540" cy="390986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1600"/>
            <a:ext cx="2890626" cy="49821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8505" y="9431600"/>
            <a:ext cx="2890626" cy="498214"/>
          </a:xfrm>
          <a:prstGeom prst="rect">
            <a:avLst/>
          </a:prstGeom>
        </p:spPr>
        <p:txBody>
          <a:bodyPr vert="horz" lIns="91440" tIns="45720" rIns="91440" bIns="45720" rtlCol="0" anchor="b"/>
          <a:lstStyle>
            <a:lvl1pPr algn="r">
              <a:defRPr sz="1200"/>
            </a:lvl1pPr>
          </a:lstStyle>
          <a:p>
            <a:fld id="{BAB7AF02-647B-41F9-9B3A-AFF3B4B9007C}" type="slidenum">
              <a:rPr lang="it-IT" smtClean="0"/>
              <a:t>‹#›</a:t>
            </a:fld>
            <a:endParaRPr lang="it-IT"/>
          </a:p>
        </p:txBody>
      </p:sp>
    </p:spTree>
    <p:extLst>
      <p:ext uri="{BB962C8B-B14F-4D97-AF65-F5344CB8AC3E}">
        <p14:creationId xmlns:p14="http://schemas.microsoft.com/office/powerpoint/2010/main" val="1719569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1</a:t>
            </a:fld>
            <a:endParaRPr lang="it-IT"/>
          </a:p>
        </p:txBody>
      </p:sp>
    </p:spTree>
    <p:extLst>
      <p:ext uri="{BB962C8B-B14F-4D97-AF65-F5344CB8AC3E}">
        <p14:creationId xmlns:p14="http://schemas.microsoft.com/office/powerpoint/2010/main" val="2621994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66750" y="157163"/>
            <a:ext cx="4986338" cy="2805112"/>
          </a:xfrm>
        </p:spPr>
      </p:sp>
      <p:sp>
        <p:nvSpPr>
          <p:cNvPr id="3" name="Segnaposto note 2"/>
          <p:cNvSpPr>
            <a:spLocks noGrp="1"/>
          </p:cNvSpPr>
          <p:nvPr>
            <p:ph type="body" idx="1"/>
          </p:nvPr>
        </p:nvSpPr>
        <p:spPr>
          <a:xfrm>
            <a:off x="106188" y="3057673"/>
            <a:ext cx="6501089" cy="6794249"/>
          </a:xfrm>
        </p:spPr>
        <p:txBody>
          <a:bodyPr/>
          <a:lstStyle/>
          <a:p>
            <a:endParaRPr lang="it-IT" dirty="0"/>
          </a:p>
        </p:txBody>
      </p:sp>
      <p:sp>
        <p:nvSpPr>
          <p:cNvPr id="4" name="Segnaposto numero diapositiva 3"/>
          <p:cNvSpPr>
            <a:spLocks noGrp="1"/>
          </p:cNvSpPr>
          <p:nvPr>
            <p:ph type="sldNum" sz="quarter" idx="10"/>
          </p:nvPr>
        </p:nvSpPr>
        <p:spPr/>
        <p:txBody>
          <a:bodyPr/>
          <a:lstStyle/>
          <a:p>
            <a:fld id="{BAB7AF02-647B-41F9-9B3A-AFF3B4B9007C}" type="slidenum">
              <a:rPr lang="it-IT" smtClean="0"/>
              <a:t>10</a:t>
            </a:fld>
            <a:endParaRPr lang="it-IT"/>
          </a:p>
        </p:txBody>
      </p:sp>
    </p:spTree>
    <p:extLst>
      <p:ext uri="{BB962C8B-B14F-4D97-AF65-F5344CB8AC3E}">
        <p14:creationId xmlns:p14="http://schemas.microsoft.com/office/powerpoint/2010/main" val="1582214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638300" y="239713"/>
            <a:ext cx="3394075" cy="1909762"/>
          </a:xfrm>
        </p:spPr>
      </p:sp>
      <p:sp>
        <p:nvSpPr>
          <p:cNvPr id="3" name="Segnaposto note 2"/>
          <p:cNvSpPr>
            <a:spLocks noGrp="1"/>
          </p:cNvSpPr>
          <p:nvPr>
            <p:ph type="body" idx="1"/>
          </p:nvPr>
        </p:nvSpPr>
        <p:spPr>
          <a:xfrm>
            <a:off x="203000" y="2217219"/>
            <a:ext cx="6264674" cy="733383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dirty="0">
                <a:latin typeface="+mn-lt"/>
                <a:ea typeface="Times New Roman" panose="02020603050405020304" pitchFamily="18" charset="0"/>
              </a:rPr>
              <a:t>Note</a:t>
            </a:r>
            <a:r>
              <a:rPr lang="en-GB" sz="1200" i="1" dirty="0">
                <a:latin typeface="+mn-lt"/>
                <a:ea typeface="Times New Roman" panose="02020603050405020304" pitchFamily="18" charset="0"/>
              </a:rPr>
              <a:t>: background is coloured in light grey for differences smaller than 1.30; in grey for differences between 1.30 and 1.69; and in dark grey for differences equal to or larger than 1.70.</a:t>
            </a:r>
            <a:endParaRPr lang="en-GB" sz="1200" dirty="0">
              <a:latin typeface="+mn-lt"/>
            </a:endParaRPr>
          </a:p>
          <a:p>
            <a:endParaRPr lang="it-IT" sz="12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0"/>
          </p:nvPr>
        </p:nvSpPr>
        <p:spPr/>
        <p:txBody>
          <a:bodyPr/>
          <a:lstStyle/>
          <a:p>
            <a:fld id="{BAB7AF02-647B-41F9-9B3A-AFF3B4B9007C}" type="slidenum">
              <a:rPr lang="it-IT" smtClean="0"/>
              <a:t>11</a:t>
            </a:fld>
            <a:endParaRPr lang="it-IT"/>
          </a:p>
        </p:txBody>
      </p:sp>
    </p:spTree>
    <p:extLst>
      <p:ext uri="{BB962C8B-B14F-4D97-AF65-F5344CB8AC3E}">
        <p14:creationId xmlns:p14="http://schemas.microsoft.com/office/powerpoint/2010/main" val="2516418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AB7AF02-647B-41F9-9B3A-AFF3B4B9007C}" type="slidenum">
              <a:rPr lang="it-IT" smtClean="0"/>
              <a:t>12</a:t>
            </a:fld>
            <a:endParaRPr lang="it-IT"/>
          </a:p>
        </p:txBody>
      </p:sp>
    </p:spTree>
    <p:extLst>
      <p:ext uri="{BB962C8B-B14F-4D97-AF65-F5344CB8AC3E}">
        <p14:creationId xmlns:p14="http://schemas.microsoft.com/office/powerpoint/2010/main" val="950691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13</a:t>
            </a:fld>
            <a:endParaRPr lang="it-IT"/>
          </a:p>
        </p:txBody>
      </p:sp>
    </p:spTree>
    <p:extLst>
      <p:ext uri="{BB962C8B-B14F-4D97-AF65-F5344CB8AC3E}">
        <p14:creationId xmlns:p14="http://schemas.microsoft.com/office/powerpoint/2010/main" val="1373724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14</a:t>
            </a:fld>
            <a:endParaRPr lang="it-IT"/>
          </a:p>
        </p:txBody>
      </p:sp>
    </p:spTree>
    <p:extLst>
      <p:ext uri="{BB962C8B-B14F-4D97-AF65-F5344CB8AC3E}">
        <p14:creationId xmlns:p14="http://schemas.microsoft.com/office/powerpoint/2010/main" val="3620726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AB7AF02-647B-41F9-9B3A-AFF3B4B9007C}" type="slidenum">
              <a:rPr lang="it-IT" smtClean="0"/>
              <a:t>2</a:t>
            </a:fld>
            <a:endParaRPr lang="it-IT"/>
          </a:p>
        </p:txBody>
      </p:sp>
    </p:spTree>
    <p:extLst>
      <p:ext uri="{BB962C8B-B14F-4D97-AF65-F5344CB8AC3E}">
        <p14:creationId xmlns:p14="http://schemas.microsoft.com/office/powerpoint/2010/main" val="541611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3</a:t>
            </a:fld>
            <a:endParaRPr lang="it-IT"/>
          </a:p>
        </p:txBody>
      </p:sp>
    </p:spTree>
    <p:extLst>
      <p:ext uri="{BB962C8B-B14F-4D97-AF65-F5344CB8AC3E}">
        <p14:creationId xmlns:p14="http://schemas.microsoft.com/office/powerpoint/2010/main" val="1001266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4</a:t>
            </a:fld>
            <a:endParaRPr lang="it-IT"/>
          </a:p>
        </p:txBody>
      </p:sp>
    </p:spTree>
    <p:extLst>
      <p:ext uri="{BB962C8B-B14F-4D97-AF65-F5344CB8AC3E}">
        <p14:creationId xmlns:p14="http://schemas.microsoft.com/office/powerpoint/2010/main" val="743245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5</a:t>
            </a:fld>
            <a:endParaRPr lang="it-IT"/>
          </a:p>
        </p:txBody>
      </p:sp>
    </p:spTree>
    <p:extLst>
      <p:ext uri="{BB962C8B-B14F-4D97-AF65-F5344CB8AC3E}">
        <p14:creationId xmlns:p14="http://schemas.microsoft.com/office/powerpoint/2010/main" val="3478677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6</a:t>
            </a:fld>
            <a:endParaRPr lang="it-IT"/>
          </a:p>
        </p:txBody>
      </p:sp>
    </p:spTree>
    <p:extLst>
      <p:ext uri="{BB962C8B-B14F-4D97-AF65-F5344CB8AC3E}">
        <p14:creationId xmlns:p14="http://schemas.microsoft.com/office/powerpoint/2010/main" val="1601586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7</a:t>
            </a:fld>
            <a:endParaRPr lang="it-IT"/>
          </a:p>
        </p:txBody>
      </p:sp>
    </p:spTree>
    <p:extLst>
      <p:ext uri="{BB962C8B-B14F-4D97-AF65-F5344CB8AC3E}">
        <p14:creationId xmlns:p14="http://schemas.microsoft.com/office/powerpoint/2010/main" val="3064696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8</a:t>
            </a:fld>
            <a:endParaRPr lang="it-IT"/>
          </a:p>
        </p:txBody>
      </p:sp>
    </p:spTree>
    <p:extLst>
      <p:ext uri="{BB962C8B-B14F-4D97-AF65-F5344CB8AC3E}">
        <p14:creationId xmlns:p14="http://schemas.microsoft.com/office/powerpoint/2010/main" val="3731690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AB7AF02-647B-41F9-9B3A-AFF3B4B9007C}" type="slidenum">
              <a:rPr lang="it-IT" smtClean="0"/>
              <a:t>9</a:t>
            </a:fld>
            <a:endParaRPr lang="it-IT"/>
          </a:p>
        </p:txBody>
      </p:sp>
    </p:spTree>
    <p:extLst>
      <p:ext uri="{BB962C8B-B14F-4D97-AF65-F5344CB8AC3E}">
        <p14:creationId xmlns:p14="http://schemas.microsoft.com/office/powerpoint/2010/main" val="3540599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5C46626-621A-4049-BDE1-FD1466D6A960}" type="datetimeFigureOut">
              <a:rPr lang="it-IT" smtClean="0"/>
              <a:t>26/11/24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55237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5C46626-621A-4049-BDE1-FD1466D6A960}" type="datetimeFigureOut">
              <a:rPr lang="it-IT" smtClean="0"/>
              <a:t>26/11/24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4006937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5C46626-621A-4049-BDE1-FD1466D6A960}" type="datetimeFigureOut">
              <a:rPr lang="it-IT" smtClean="0"/>
              <a:t>26/11/24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14473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5C46626-621A-4049-BDE1-FD1466D6A960}" type="datetimeFigureOut">
              <a:rPr lang="it-IT" smtClean="0"/>
              <a:t>26/11/24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234150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75C46626-621A-4049-BDE1-FD1466D6A960}" type="datetimeFigureOut">
              <a:rPr lang="it-IT" smtClean="0"/>
              <a:t>26/11/24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3248876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5C46626-621A-4049-BDE1-FD1466D6A960}" type="datetimeFigureOut">
              <a:rPr lang="it-IT" smtClean="0"/>
              <a:t>26/11/24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1457029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5C46626-621A-4049-BDE1-FD1466D6A960}" type="datetimeFigureOut">
              <a:rPr lang="it-IT" smtClean="0"/>
              <a:t>26/11/24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3589205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75C46626-621A-4049-BDE1-FD1466D6A960}" type="datetimeFigureOut">
              <a:rPr lang="it-IT" smtClean="0"/>
              <a:t>26/11/24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2327157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5C46626-621A-4049-BDE1-FD1466D6A960}" type="datetimeFigureOut">
              <a:rPr lang="it-IT" smtClean="0"/>
              <a:t>26/11/24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1062419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75C46626-621A-4049-BDE1-FD1466D6A960}" type="datetimeFigureOut">
              <a:rPr lang="it-IT" smtClean="0"/>
              <a:t>26/11/24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17363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75C46626-621A-4049-BDE1-FD1466D6A960}" type="datetimeFigureOut">
              <a:rPr lang="it-IT" smtClean="0"/>
              <a:t>26/11/24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86DF92-22A3-4A48-B539-ADF1432498F9}" type="slidenum">
              <a:rPr lang="it-IT" smtClean="0"/>
              <a:t>‹#›</a:t>
            </a:fld>
            <a:endParaRPr lang="it-IT"/>
          </a:p>
        </p:txBody>
      </p:sp>
    </p:spTree>
    <p:extLst>
      <p:ext uri="{BB962C8B-B14F-4D97-AF65-F5344CB8AC3E}">
        <p14:creationId xmlns:p14="http://schemas.microsoft.com/office/powerpoint/2010/main" val="1094771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46626-621A-4049-BDE1-FD1466D6A960}" type="datetimeFigureOut">
              <a:rPr lang="it-IT" smtClean="0"/>
              <a:t>26/11/24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86DF92-22A3-4A48-B539-ADF1432498F9}" type="slidenum">
              <a:rPr lang="it-IT" smtClean="0"/>
              <a:t>‹#›</a:t>
            </a:fld>
            <a:endParaRPr lang="it-IT"/>
          </a:p>
        </p:txBody>
      </p:sp>
    </p:spTree>
    <p:extLst>
      <p:ext uri="{BB962C8B-B14F-4D97-AF65-F5344CB8AC3E}">
        <p14:creationId xmlns:p14="http://schemas.microsoft.com/office/powerpoint/2010/main" val="2267108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p:cNvSpPr/>
          <p:nvPr/>
        </p:nvSpPr>
        <p:spPr>
          <a:xfrm>
            <a:off x="-33729" y="3487752"/>
            <a:ext cx="12259460" cy="341463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5" name="Sottotitolo 2"/>
          <p:cNvSpPr txBox="1">
            <a:spLocks/>
          </p:cNvSpPr>
          <p:nvPr/>
        </p:nvSpPr>
        <p:spPr>
          <a:xfrm>
            <a:off x="107004" y="1520825"/>
            <a:ext cx="12084996" cy="2663825"/>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base">
              <a:lnSpc>
                <a:spcPct val="100000"/>
              </a:lnSpc>
            </a:pPr>
            <a:r>
              <a:rPr lang="en-US" sz="3200" b="1" dirty="0">
                <a:solidFill>
                  <a:srgbClr val="003660"/>
                </a:solidFill>
                <a:latin typeface="Arial" panose="020B0604020202020204" pitchFamily="34" charset="0"/>
                <a:cs typeface="Arial" panose="020B0604020202020204" pitchFamily="34" charset="0"/>
              </a:rPr>
              <a:t>Social Norms towards ART in Italy: </a:t>
            </a:r>
          </a:p>
          <a:p>
            <a:pPr fontAlgn="base">
              <a:lnSpc>
                <a:spcPct val="100000"/>
              </a:lnSpc>
            </a:pPr>
            <a:r>
              <a:rPr lang="en-US" sz="3200" b="1" dirty="0">
                <a:solidFill>
                  <a:srgbClr val="003660"/>
                </a:solidFill>
                <a:latin typeface="Arial" panose="020B0604020202020204" pitchFamily="34" charset="0"/>
                <a:cs typeface="Arial" panose="020B0604020202020204" pitchFamily="34" charset="0"/>
              </a:rPr>
              <a:t>A Vignette Study</a:t>
            </a:r>
          </a:p>
        </p:txBody>
      </p:sp>
      <p:sp>
        <p:nvSpPr>
          <p:cNvPr id="20" name="Sottotitolo 2"/>
          <p:cNvSpPr>
            <a:spLocks noGrp="1"/>
          </p:cNvSpPr>
          <p:nvPr>
            <p:ph type="subTitle" idx="1"/>
          </p:nvPr>
        </p:nvSpPr>
        <p:spPr>
          <a:xfrm>
            <a:off x="243522" y="4057243"/>
            <a:ext cx="11522075" cy="2330678"/>
          </a:xfrm>
        </p:spPr>
        <p:txBody>
          <a:bodyPr anchor="ctr">
            <a:normAutofit/>
          </a:bodyPr>
          <a:lstStyle/>
          <a:p>
            <a:r>
              <a:rPr lang="it-IT" sz="2200" dirty="0">
                <a:solidFill>
                  <a:srgbClr val="004180"/>
                </a:solidFill>
                <a:latin typeface="Arial" panose="020B0604020202020204" pitchFamily="34" charset="0"/>
                <a:cs typeface="Arial" panose="020B0604020202020204" pitchFamily="34" charset="0"/>
              </a:rPr>
              <a:t>Daniele Vignoli</a:t>
            </a:r>
            <a:r>
              <a:rPr lang="it-IT" sz="2200" baseline="30000" dirty="0">
                <a:solidFill>
                  <a:srgbClr val="004180"/>
                </a:solidFill>
                <a:latin typeface="Arial" panose="020B0604020202020204" pitchFamily="34" charset="0"/>
                <a:cs typeface="Arial" panose="020B0604020202020204" pitchFamily="34" charset="0"/>
              </a:rPr>
              <a:t>1</a:t>
            </a:r>
            <a:r>
              <a:rPr lang="it-IT" sz="2200" dirty="0">
                <a:solidFill>
                  <a:srgbClr val="004180"/>
                </a:solidFill>
                <a:latin typeface="Arial" panose="020B0604020202020204" pitchFamily="34" charset="0"/>
                <a:cs typeface="Arial" panose="020B0604020202020204" pitchFamily="34" charset="0"/>
              </a:rPr>
              <a:t> – </a:t>
            </a:r>
            <a:r>
              <a:rPr lang="it-IT" sz="2200" b="1" dirty="0">
                <a:solidFill>
                  <a:srgbClr val="004180"/>
                </a:solidFill>
                <a:latin typeface="Arial" panose="020B0604020202020204" pitchFamily="34" charset="0"/>
                <a:cs typeface="Arial" panose="020B0604020202020204" pitchFamily="34" charset="0"/>
              </a:rPr>
              <a:t>Ester Lazzari</a:t>
            </a:r>
            <a:r>
              <a:rPr lang="it-IT" sz="2200" baseline="30000" dirty="0">
                <a:solidFill>
                  <a:srgbClr val="004180"/>
                </a:solidFill>
                <a:latin typeface="Arial" panose="020B0604020202020204" pitchFamily="34" charset="0"/>
                <a:cs typeface="Arial" panose="020B0604020202020204" pitchFamily="34" charset="0"/>
              </a:rPr>
              <a:t>2</a:t>
            </a:r>
            <a:r>
              <a:rPr lang="it-IT" sz="2200" dirty="0">
                <a:solidFill>
                  <a:srgbClr val="004180"/>
                </a:solidFill>
                <a:latin typeface="Arial" panose="020B0604020202020204" pitchFamily="34" charset="0"/>
                <a:cs typeface="Arial" panose="020B0604020202020204" pitchFamily="34" charset="0"/>
              </a:rPr>
              <a:t> – Valentina Tocchioni</a:t>
            </a:r>
            <a:r>
              <a:rPr lang="it-IT" sz="2200" baseline="30000" dirty="0">
                <a:solidFill>
                  <a:srgbClr val="004180"/>
                </a:solidFill>
                <a:latin typeface="Arial" panose="020B0604020202020204" pitchFamily="34" charset="0"/>
                <a:cs typeface="Arial" panose="020B0604020202020204" pitchFamily="34" charset="0"/>
              </a:rPr>
              <a:t>1</a:t>
            </a:r>
            <a:r>
              <a:rPr lang="it-IT" sz="2200" dirty="0">
                <a:solidFill>
                  <a:srgbClr val="004180"/>
                </a:solidFill>
                <a:latin typeface="Arial" panose="020B0604020202020204" pitchFamily="34" charset="0"/>
                <a:cs typeface="Arial" panose="020B0604020202020204" pitchFamily="34" charset="0"/>
              </a:rPr>
              <a:t> – Marco Cozzani</a:t>
            </a:r>
            <a:r>
              <a:rPr lang="it-IT" sz="2200" baseline="30000" dirty="0">
                <a:solidFill>
                  <a:srgbClr val="004180"/>
                </a:solidFill>
                <a:latin typeface="Arial" panose="020B0604020202020204" pitchFamily="34" charset="0"/>
                <a:cs typeface="Arial" panose="020B0604020202020204" pitchFamily="34" charset="0"/>
              </a:rPr>
              <a:t>1</a:t>
            </a:r>
          </a:p>
          <a:p>
            <a:endParaRPr lang="it-IT" sz="2200" baseline="30000" dirty="0">
              <a:solidFill>
                <a:srgbClr val="004180"/>
              </a:solidFill>
              <a:latin typeface="Arial" panose="020B0604020202020204" pitchFamily="34" charset="0"/>
              <a:cs typeface="Arial" panose="020B0604020202020204" pitchFamily="34" charset="0"/>
            </a:endParaRPr>
          </a:p>
          <a:p>
            <a:r>
              <a:rPr lang="it-IT" sz="2000" baseline="30000" dirty="0">
                <a:solidFill>
                  <a:srgbClr val="004180"/>
                </a:solidFill>
                <a:latin typeface="Arial" panose="020B0604020202020204" pitchFamily="34" charset="0"/>
                <a:cs typeface="Arial" panose="020B0604020202020204" pitchFamily="34" charset="0"/>
              </a:rPr>
              <a:t>1 </a:t>
            </a:r>
            <a:r>
              <a:rPr lang="it-IT" sz="2000" i="1" dirty="0">
                <a:solidFill>
                  <a:srgbClr val="004180"/>
                </a:solidFill>
                <a:latin typeface="Arial" panose="020B0604020202020204" pitchFamily="34" charset="0"/>
                <a:cs typeface="Arial" panose="020B0604020202020204" pitchFamily="34" charset="0"/>
              </a:rPr>
              <a:t>University of Florence</a:t>
            </a:r>
          </a:p>
          <a:p>
            <a:r>
              <a:rPr lang="it-IT" sz="2000" baseline="30000" dirty="0">
                <a:solidFill>
                  <a:srgbClr val="004180"/>
                </a:solidFill>
                <a:latin typeface="Arial" panose="020B0604020202020204" pitchFamily="34" charset="0"/>
                <a:cs typeface="Arial" panose="020B0604020202020204" pitchFamily="34" charset="0"/>
              </a:rPr>
              <a:t>2 </a:t>
            </a:r>
            <a:r>
              <a:rPr lang="it-IT" sz="2000" i="1" dirty="0">
                <a:solidFill>
                  <a:srgbClr val="004180"/>
                </a:solidFill>
                <a:latin typeface="Arial" panose="020B0604020202020204" pitchFamily="34" charset="0"/>
                <a:cs typeface="Arial" panose="020B0604020202020204" pitchFamily="34" charset="0"/>
              </a:rPr>
              <a:t>University of Vienna</a:t>
            </a:r>
            <a:endParaRPr lang="it-IT" sz="2000" i="1" baseline="30000" dirty="0">
              <a:solidFill>
                <a:srgbClr val="004180"/>
              </a:solidFill>
              <a:latin typeface="Arial" panose="020B0604020202020204" pitchFamily="34" charset="0"/>
              <a:cs typeface="Arial" panose="020B0604020202020204" pitchFamily="34" charset="0"/>
            </a:endParaRPr>
          </a:p>
          <a:p>
            <a:endParaRPr lang="it-IT" sz="2200" baseline="30000" dirty="0">
              <a:solidFill>
                <a:srgbClr val="004180"/>
              </a:solidFill>
              <a:latin typeface="Arial" panose="020B0604020202020204" pitchFamily="34" charset="0"/>
              <a:cs typeface="Arial" panose="020B0604020202020204" pitchFamily="34" charset="0"/>
            </a:endParaRPr>
          </a:p>
        </p:txBody>
      </p:sp>
      <p:pic>
        <p:nvPicPr>
          <p:cNvPr id="2" name="Picture 1" descr="A logo for a university&#10;&#10;Description automatically generated">
            <a:extLst>
              <a:ext uri="{FF2B5EF4-FFF2-40B4-BE49-F238E27FC236}">
                <a16:creationId xmlns:a16="http://schemas.microsoft.com/office/drawing/2014/main" id="{F35EED7B-16ED-462E-189C-9CFA47A0DAEC}"/>
              </a:ext>
            </a:extLst>
          </p:cNvPr>
          <p:cNvPicPr>
            <a:picLocks noChangeAspect="1"/>
          </p:cNvPicPr>
          <p:nvPr/>
        </p:nvPicPr>
        <p:blipFill>
          <a:blip r:embed="rId5"/>
          <a:stretch>
            <a:fillRect/>
          </a:stretch>
        </p:blipFill>
        <p:spPr>
          <a:xfrm>
            <a:off x="9440044" y="5571285"/>
            <a:ext cx="2160947" cy="1080474"/>
          </a:xfrm>
          <a:prstGeom prst="rect">
            <a:avLst/>
          </a:prstGeom>
        </p:spPr>
      </p:pic>
      <p:sp>
        <p:nvSpPr>
          <p:cNvPr id="4" name="Rectangle 3">
            <a:extLst>
              <a:ext uri="{FF2B5EF4-FFF2-40B4-BE49-F238E27FC236}">
                <a16:creationId xmlns:a16="http://schemas.microsoft.com/office/drawing/2014/main" id="{56595AB1-C245-905B-CDD3-F0EC9B9DCD97}"/>
              </a:ext>
            </a:extLst>
          </p:cNvPr>
          <p:cNvSpPr/>
          <p:nvPr/>
        </p:nvSpPr>
        <p:spPr>
          <a:xfrm>
            <a:off x="773591" y="5349548"/>
            <a:ext cx="2541816" cy="12956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BD9C141E-3832-50EA-C92C-B2307E059A7C}"/>
              </a:ext>
            </a:extLst>
          </p:cNvPr>
          <p:cNvPicPr>
            <a:picLocks noChangeAspect="1"/>
          </p:cNvPicPr>
          <p:nvPr/>
        </p:nvPicPr>
        <p:blipFill>
          <a:blip r:embed="rId6"/>
          <a:stretch>
            <a:fillRect/>
          </a:stretch>
        </p:blipFill>
        <p:spPr>
          <a:xfrm>
            <a:off x="831447" y="5427643"/>
            <a:ext cx="2426104" cy="1187583"/>
          </a:xfrm>
          <a:prstGeom prst="rect">
            <a:avLst/>
          </a:prstGeom>
        </p:spPr>
      </p:pic>
    </p:spTree>
    <p:extLst>
      <p:ext uri="{BB962C8B-B14F-4D97-AF65-F5344CB8AC3E}">
        <p14:creationId xmlns:p14="http://schemas.microsoft.com/office/powerpoint/2010/main" val="4176501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p:cNvSpPr/>
          <p:nvPr/>
        </p:nvSpPr>
        <p:spPr>
          <a:xfrm>
            <a:off x="0" y="6200775"/>
            <a:ext cx="1219200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Rettangolo 1"/>
          <p:cNvSpPr/>
          <p:nvPr/>
        </p:nvSpPr>
        <p:spPr>
          <a:xfrm>
            <a:off x="466928" y="1785722"/>
            <a:ext cx="11186808" cy="589072"/>
          </a:xfrm>
          <a:prstGeom prst="rect">
            <a:avLst/>
          </a:prstGeom>
        </p:spPr>
        <p:txBody>
          <a:bodyPr wrap="square">
            <a:spAutoFit/>
          </a:bodyPr>
          <a:lstStyle/>
          <a:p>
            <a:pPr algn="just">
              <a:lnSpc>
                <a:spcPct val="150000"/>
              </a:lnSpc>
            </a:pPr>
            <a:endParaRPr lang="en-GB" sz="2400" b="1" dirty="0">
              <a:latin typeface="Calibri" panose="020F0502020204030204" pitchFamily="34" charset="0"/>
              <a:cs typeface="Calibri" panose="020F0502020204030204" pitchFamily="34" charset="0"/>
            </a:endParaRPr>
          </a:p>
        </p:txBody>
      </p:sp>
      <p:sp>
        <p:nvSpPr>
          <p:cNvPr id="14" name="Sottotitolo 2"/>
          <p:cNvSpPr txBox="1">
            <a:spLocks/>
          </p:cNvSpPr>
          <p:nvPr/>
        </p:nvSpPr>
        <p:spPr>
          <a:xfrm>
            <a:off x="334964" y="11650"/>
            <a:ext cx="11522074" cy="792161"/>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b="1">
                <a:solidFill>
                  <a:srgbClr val="376092"/>
                </a:solidFill>
                <a:latin typeface="Arial" panose="020B0604020202020204" pitchFamily="34" charset="0"/>
                <a:ea typeface="+mj-ea"/>
                <a:cs typeface="Arial" panose="020B0604020202020204" pitchFamily="34" charset="0"/>
              </a:rPr>
              <a:t>Results</a:t>
            </a:r>
            <a:endParaRPr lang="it-IT" sz="1800" dirty="0">
              <a:solidFill>
                <a:srgbClr val="004180"/>
              </a:solidFill>
              <a:latin typeface="Arial" panose="020B0604020202020204" pitchFamily="34" charset="0"/>
              <a:cs typeface="Arial" panose="020B0604020202020204" pitchFamily="34" charset="0"/>
            </a:endParaRPr>
          </a:p>
        </p:txBody>
      </p:sp>
      <p:pic>
        <p:nvPicPr>
          <p:cNvPr id="3" name="Immagine 2">
            <a:extLst>
              <a:ext uri="{FF2B5EF4-FFF2-40B4-BE49-F238E27FC236}">
                <a16:creationId xmlns:a16="http://schemas.microsoft.com/office/drawing/2014/main" id="{02F874E5-8FC2-474C-AC64-60DBEC053C36}"/>
              </a:ext>
            </a:extLst>
          </p:cNvPr>
          <p:cNvPicPr>
            <a:picLocks noChangeAspect="1"/>
          </p:cNvPicPr>
          <p:nvPr/>
        </p:nvPicPr>
        <p:blipFill>
          <a:blip r:embed="rId3"/>
          <a:stretch>
            <a:fillRect/>
          </a:stretch>
        </p:blipFill>
        <p:spPr>
          <a:xfrm>
            <a:off x="1175745" y="1243176"/>
            <a:ext cx="9754445" cy="5425910"/>
          </a:xfrm>
          <a:prstGeom prst="rect">
            <a:avLst/>
          </a:prstGeom>
        </p:spPr>
      </p:pic>
      <p:sp>
        <p:nvSpPr>
          <p:cNvPr id="20" name="Rettangolo 19">
            <a:extLst>
              <a:ext uri="{FF2B5EF4-FFF2-40B4-BE49-F238E27FC236}">
                <a16:creationId xmlns:a16="http://schemas.microsoft.com/office/drawing/2014/main" id="{B87F44BE-524B-4628-9997-4FB82D398A1E}"/>
              </a:ext>
            </a:extLst>
          </p:cNvPr>
          <p:cNvSpPr/>
          <p:nvPr/>
        </p:nvSpPr>
        <p:spPr>
          <a:xfrm>
            <a:off x="269244" y="607667"/>
            <a:ext cx="11522074" cy="707886"/>
          </a:xfrm>
          <a:prstGeom prst="rect">
            <a:avLst/>
          </a:prstGeom>
        </p:spPr>
        <p:txBody>
          <a:bodyPr wrap="square">
            <a:spAutoFit/>
          </a:bodyPr>
          <a:lstStyle/>
          <a:p>
            <a:r>
              <a:rPr lang="en-GB" sz="2000" b="1" dirty="0">
                <a:latin typeface="+mn-lt"/>
                <a:ea typeface="Times New Roman" panose="02020603050405020304" pitchFamily="18" charset="0"/>
              </a:rPr>
              <a:t>Figure </a:t>
            </a:r>
            <a:r>
              <a:rPr lang="en-GB" sz="2000" dirty="0">
                <a:latin typeface="+mn-lt"/>
                <a:ea typeface="Times New Roman" panose="02020603050405020304" pitchFamily="18" charset="0"/>
              </a:rPr>
              <a:t> – Beta coefficients (with 95% confidence intervals) from random effect regression models on the </a:t>
            </a:r>
            <a:r>
              <a:rPr lang="en-GB" sz="2000" b="1" dirty="0">
                <a:latin typeface="+mn-lt"/>
                <a:ea typeface="Times New Roman" panose="02020603050405020304" pitchFamily="18" charset="0"/>
              </a:rPr>
              <a:t>likelihood that the fictitious couple will use ART</a:t>
            </a:r>
            <a:r>
              <a:rPr lang="en-GB" sz="2000" dirty="0">
                <a:latin typeface="+mn-lt"/>
                <a:ea typeface="Times New Roman" panose="02020603050405020304" pitchFamily="18" charset="0"/>
              </a:rPr>
              <a:t> treatment by dimensions of vignettes</a:t>
            </a:r>
            <a:endParaRPr lang="en-GB" sz="2000" dirty="0">
              <a:latin typeface="+mn-lt"/>
            </a:endParaRPr>
          </a:p>
        </p:txBody>
      </p:sp>
    </p:spTree>
    <p:extLst>
      <p:ext uri="{BB962C8B-B14F-4D97-AF65-F5344CB8AC3E}">
        <p14:creationId xmlns:p14="http://schemas.microsoft.com/office/powerpoint/2010/main" val="653961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95523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Results</a:t>
            </a:r>
            <a:endParaRPr lang="it-IT" sz="1800" dirty="0">
              <a:solidFill>
                <a:srgbClr val="004180"/>
              </a:solidFill>
              <a:latin typeface="Arial" panose="020B0604020202020204" pitchFamily="34" charset="0"/>
              <a:cs typeface="Arial" panose="020B0604020202020204" pitchFamily="34" charset="0"/>
            </a:endParaRPr>
          </a:p>
        </p:txBody>
      </p:sp>
      <p:sp>
        <p:nvSpPr>
          <p:cNvPr id="21" name="Rettangolo 20"/>
          <p:cNvSpPr/>
          <p:nvPr/>
        </p:nvSpPr>
        <p:spPr>
          <a:xfrm>
            <a:off x="364556" y="1622102"/>
            <a:ext cx="11861175" cy="779444"/>
          </a:xfrm>
          <a:prstGeom prst="rect">
            <a:avLst/>
          </a:prstGeom>
        </p:spPr>
        <p:txBody>
          <a:bodyPr wrap="square">
            <a:spAutoFit/>
          </a:bodyPr>
          <a:lstStyle/>
          <a:p>
            <a:pPr algn="just">
              <a:lnSpc>
                <a:spcPct val="110000"/>
              </a:lnSpc>
              <a:spcAft>
                <a:spcPts val="0"/>
              </a:spcAft>
            </a:pPr>
            <a:r>
              <a:rPr lang="en-GB" sz="2000" b="1" dirty="0">
                <a:latin typeface="+mn-lt"/>
                <a:ea typeface="Times New Roman" panose="02020603050405020304" pitchFamily="18" charset="0"/>
              </a:rPr>
              <a:t>Table </a:t>
            </a:r>
            <a:r>
              <a:rPr lang="en-GB" sz="2000" dirty="0">
                <a:latin typeface="+mn-lt"/>
                <a:ea typeface="Times New Roman" panose="02020603050405020304" pitchFamily="18" charset="0"/>
              </a:rPr>
              <a:t>–R</a:t>
            </a:r>
            <a:r>
              <a:rPr lang="en-GB" sz="2000" dirty="0">
                <a:ea typeface="Times New Roman" panose="02020603050405020304" pitchFamily="18" charset="0"/>
              </a:rPr>
              <a:t>espondents’ recommendations to the fictitious couple </a:t>
            </a:r>
            <a:r>
              <a:rPr lang="en-GB" sz="2000" dirty="0">
                <a:latin typeface="+mn-lt"/>
                <a:ea typeface="Times New Roman" panose="02020603050405020304" pitchFamily="18" charset="0"/>
              </a:rPr>
              <a:t>between the best-case scenario of ART treatment and the worst-case scenario </a:t>
            </a:r>
            <a:r>
              <a:rPr lang="en-GB" sz="2000" dirty="0">
                <a:ea typeface="Times New Roman" panose="02020603050405020304" pitchFamily="18" charset="0"/>
              </a:rPr>
              <a:t>of ART treatment</a:t>
            </a:r>
            <a:r>
              <a:rPr lang="en-GB" sz="2000" dirty="0">
                <a:latin typeface="+mn-lt"/>
                <a:ea typeface="Times New Roman" panose="02020603050405020304" pitchFamily="18" charset="0"/>
              </a:rPr>
              <a:t>, by parity of the fictitious couple </a:t>
            </a:r>
            <a:r>
              <a:rPr lang="en-GB" sz="2000" dirty="0">
                <a:ea typeface="Times New Roman" panose="02020603050405020304" pitchFamily="18" charset="0"/>
              </a:rPr>
              <a:t>(percentage</a:t>
            </a:r>
            <a:r>
              <a:rPr lang="en-GB" sz="2000" dirty="0">
                <a:latin typeface="+mn-lt"/>
                <a:ea typeface="Times New Roman" panose="02020603050405020304" pitchFamily="18" charset="0"/>
              </a:rPr>
              <a:t> frequencies)</a:t>
            </a:r>
            <a:endParaRPr lang="en-GB" sz="2000" dirty="0">
              <a:effectLst/>
              <a:latin typeface="+mn-lt"/>
              <a:ea typeface="Times New Roman" panose="02020603050405020304" pitchFamily="18" charset="0"/>
            </a:endParaRPr>
          </a:p>
        </p:txBody>
      </p:sp>
      <p:sp>
        <p:nvSpPr>
          <p:cNvPr id="3" name="CasellaDiTesto 2">
            <a:extLst>
              <a:ext uri="{FF2B5EF4-FFF2-40B4-BE49-F238E27FC236}">
                <a16:creationId xmlns:a16="http://schemas.microsoft.com/office/drawing/2014/main" id="{95CDAACB-B8D3-EDFC-C310-9A5595CD85FE}"/>
              </a:ext>
            </a:extLst>
          </p:cNvPr>
          <p:cNvSpPr txBox="1"/>
          <p:nvPr/>
        </p:nvSpPr>
        <p:spPr>
          <a:xfrm>
            <a:off x="8615810" y="2673624"/>
            <a:ext cx="3576190" cy="2031325"/>
          </a:xfrm>
          <a:prstGeom prst="rect">
            <a:avLst/>
          </a:prstGeom>
          <a:noFill/>
        </p:spPr>
        <p:txBody>
          <a:bodyPr wrap="square">
            <a:spAutoFit/>
          </a:bodyPr>
          <a:lstStyle/>
          <a:p>
            <a:r>
              <a:rPr lang="en-GB" b="1" dirty="0">
                <a:ea typeface="Times New Roman" panose="02020603050405020304" pitchFamily="18" charset="0"/>
              </a:rPr>
              <a:t>B</a:t>
            </a:r>
            <a:r>
              <a:rPr lang="en-GB" b="1" dirty="0">
                <a:latin typeface="+mn-lt"/>
                <a:ea typeface="Times New Roman" panose="02020603050405020304" pitchFamily="18" charset="0"/>
              </a:rPr>
              <a:t>est-case scenario (BCS):</a:t>
            </a:r>
          </a:p>
          <a:p>
            <a:pPr marL="285750" indent="-285750">
              <a:buFont typeface="Arial" panose="020B0604020202020204" pitchFamily="34" charset="0"/>
              <a:buChar char="•"/>
            </a:pPr>
            <a:r>
              <a:rPr lang="en-GB" dirty="0">
                <a:ea typeface="Times New Roman" panose="02020603050405020304" pitchFamily="18" charset="0"/>
              </a:rPr>
              <a:t>Woman younger than 35</a:t>
            </a:r>
          </a:p>
          <a:p>
            <a:pPr marL="285750" indent="-285750">
              <a:buFont typeface="Arial" panose="020B0604020202020204" pitchFamily="34" charset="0"/>
              <a:buChar char="•"/>
            </a:pPr>
            <a:r>
              <a:rPr lang="en-GB" dirty="0">
                <a:latin typeface="+mn-lt"/>
                <a:ea typeface="Times New Roman" panose="02020603050405020304" pitchFamily="18" charset="0"/>
              </a:rPr>
              <a:t>One year spent in attempting conceiving</a:t>
            </a:r>
            <a:endParaRPr lang="en-GB" dirty="0">
              <a:ea typeface="Times New Roman" panose="02020603050405020304" pitchFamily="18" charset="0"/>
            </a:endParaRPr>
          </a:p>
          <a:p>
            <a:pPr marL="285750" indent="-285750">
              <a:buFont typeface="Arial" panose="020B0604020202020204" pitchFamily="34" charset="0"/>
              <a:buChar char="•"/>
            </a:pPr>
            <a:r>
              <a:rPr lang="en-GB" dirty="0"/>
              <a:t>No living cost for a homologous treatment within the region of residence</a:t>
            </a:r>
            <a:endParaRPr lang="it-IT" dirty="0"/>
          </a:p>
        </p:txBody>
      </p:sp>
      <p:sp>
        <p:nvSpPr>
          <p:cNvPr id="4" name="CasellaDiTesto 3">
            <a:extLst>
              <a:ext uri="{FF2B5EF4-FFF2-40B4-BE49-F238E27FC236}">
                <a16:creationId xmlns:a16="http://schemas.microsoft.com/office/drawing/2014/main" id="{A84B7997-9AAB-A24C-E6D4-BD5F6F4AD027}"/>
              </a:ext>
            </a:extLst>
          </p:cNvPr>
          <p:cNvSpPr txBox="1"/>
          <p:nvPr/>
        </p:nvSpPr>
        <p:spPr>
          <a:xfrm>
            <a:off x="8649541" y="4741420"/>
            <a:ext cx="3576190" cy="1754326"/>
          </a:xfrm>
          <a:prstGeom prst="rect">
            <a:avLst/>
          </a:prstGeom>
          <a:noFill/>
        </p:spPr>
        <p:txBody>
          <a:bodyPr wrap="square">
            <a:spAutoFit/>
          </a:bodyPr>
          <a:lstStyle/>
          <a:p>
            <a:r>
              <a:rPr lang="en-GB" b="1" dirty="0">
                <a:ea typeface="Times New Roman" panose="02020603050405020304" pitchFamily="18" charset="0"/>
              </a:rPr>
              <a:t>Worst</a:t>
            </a:r>
            <a:r>
              <a:rPr lang="en-GB" b="1" dirty="0">
                <a:latin typeface="+mn-lt"/>
                <a:ea typeface="Times New Roman" panose="02020603050405020304" pitchFamily="18" charset="0"/>
              </a:rPr>
              <a:t>-case scenario (WCS):</a:t>
            </a:r>
          </a:p>
          <a:p>
            <a:pPr marL="285750" indent="-285750">
              <a:buFont typeface="Arial" panose="020B0604020202020204" pitchFamily="34" charset="0"/>
              <a:buChar char="•"/>
            </a:pPr>
            <a:r>
              <a:rPr lang="en-GB" dirty="0">
                <a:ea typeface="Times New Roman" panose="02020603050405020304" pitchFamily="18" charset="0"/>
              </a:rPr>
              <a:t>Woman older than 42</a:t>
            </a:r>
          </a:p>
          <a:p>
            <a:pPr marL="285750" indent="-285750">
              <a:buFont typeface="Arial" panose="020B0604020202020204" pitchFamily="34" charset="0"/>
              <a:buChar char="•"/>
            </a:pPr>
            <a:r>
              <a:rPr lang="en-GB" dirty="0">
                <a:ea typeface="Times New Roman" panose="02020603050405020304" pitchFamily="18" charset="0"/>
              </a:rPr>
              <a:t>Three</a:t>
            </a:r>
            <a:r>
              <a:rPr lang="en-GB" dirty="0">
                <a:latin typeface="+mn-lt"/>
                <a:ea typeface="Times New Roman" panose="02020603050405020304" pitchFamily="18" charset="0"/>
              </a:rPr>
              <a:t> years or more spent in attempting conceiving</a:t>
            </a:r>
            <a:endParaRPr lang="en-GB" dirty="0">
              <a:ea typeface="Times New Roman" panose="02020603050405020304" pitchFamily="18" charset="0"/>
            </a:endParaRPr>
          </a:p>
          <a:p>
            <a:pPr marL="285750" indent="-285750">
              <a:buFont typeface="Arial" panose="020B0604020202020204" pitchFamily="34" charset="0"/>
              <a:buChar char="•"/>
            </a:pPr>
            <a:r>
              <a:rPr lang="en-GB" dirty="0"/>
              <a:t>3,000 euros for a heterologous treatment (sperm donor) abroad</a:t>
            </a:r>
            <a:endParaRPr lang="it-IT" dirty="0"/>
          </a:p>
        </p:txBody>
      </p:sp>
      <p:graphicFrame>
        <p:nvGraphicFramePr>
          <p:cNvPr id="2" name="Tabella 1">
            <a:extLst>
              <a:ext uri="{FF2B5EF4-FFF2-40B4-BE49-F238E27FC236}">
                <a16:creationId xmlns:a16="http://schemas.microsoft.com/office/drawing/2014/main" id="{9F87CC94-62CD-408E-9630-44CF5BF31DC6}"/>
              </a:ext>
            </a:extLst>
          </p:cNvPr>
          <p:cNvGraphicFramePr>
            <a:graphicFrameLocks noGrp="1"/>
          </p:cNvGraphicFramePr>
          <p:nvPr>
            <p:extLst>
              <p:ext uri="{D42A27DB-BD31-4B8C-83A1-F6EECF244321}">
                <p14:modId xmlns:p14="http://schemas.microsoft.com/office/powerpoint/2010/main" val="780251558"/>
              </p:ext>
            </p:extLst>
          </p:nvPr>
        </p:nvGraphicFramePr>
        <p:xfrm>
          <a:off x="364556" y="2442743"/>
          <a:ext cx="7886700" cy="4200525"/>
        </p:xfrm>
        <a:graphic>
          <a:graphicData uri="http://schemas.openxmlformats.org/drawingml/2006/table">
            <a:tbl>
              <a:tblPr>
                <a:tableStyleId>{3B4B98B0-60AC-42C2-AFA5-B58CD77FA1E5}</a:tableStyleId>
              </a:tblPr>
              <a:tblGrid>
                <a:gridCol w="5143500">
                  <a:extLst>
                    <a:ext uri="{9D8B030D-6E8A-4147-A177-3AD203B41FA5}">
                      <a16:colId xmlns:a16="http://schemas.microsoft.com/office/drawing/2014/main" val="1039999305"/>
                    </a:ext>
                  </a:extLst>
                </a:gridCol>
                <a:gridCol w="685800">
                  <a:extLst>
                    <a:ext uri="{9D8B030D-6E8A-4147-A177-3AD203B41FA5}">
                      <a16:colId xmlns:a16="http://schemas.microsoft.com/office/drawing/2014/main" val="3874929851"/>
                    </a:ext>
                  </a:extLst>
                </a:gridCol>
                <a:gridCol w="685800">
                  <a:extLst>
                    <a:ext uri="{9D8B030D-6E8A-4147-A177-3AD203B41FA5}">
                      <a16:colId xmlns:a16="http://schemas.microsoft.com/office/drawing/2014/main" val="1965655216"/>
                    </a:ext>
                  </a:extLst>
                </a:gridCol>
                <a:gridCol w="685800">
                  <a:extLst>
                    <a:ext uri="{9D8B030D-6E8A-4147-A177-3AD203B41FA5}">
                      <a16:colId xmlns:a16="http://schemas.microsoft.com/office/drawing/2014/main" val="1919038411"/>
                    </a:ext>
                  </a:extLst>
                </a:gridCol>
                <a:gridCol w="685800">
                  <a:extLst>
                    <a:ext uri="{9D8B030D-6E8A-4147-A177-3AD203B41FA5}">
                      <a16:colId xmlns:a16="http://schemas.microsoft.com/office/drawing/2014/main" val="3703193685"/>
                    </a:ext>
                  </a:extLst>
                </a:gridCol>
              </a:tblGrid>
              <a:tr h="361950">
                <a:tc rowSpan="2">
                  <a:txBody>
                    <a:bodyPr/>
                    <a:lstStyle/>
                    <a:p>
                      <a:pPr algn="l" fontAlgn="ctr"/>
                      <a:r>
                        <a:rPr lang="en-US" sz="1800" u="none" strike="noStrike" dirty="0">
                          <a:effectLst/>
                        </a:rPr>
                        <a:t>What should Caterina and Tommaso do?</a:t>
                      </a:r>
                      <a:endParaRPr lang="en-US" sz="18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accent1"/>
                      </a:solidFill>
                      <a:prstDash val="solid"/>
                      <a:round/>
                      <a:headEnd type="none" w="med" len="med"/>
                      <a:tailEnd type="none" w="med" len="med"/>
                    </a:lnB>
                  </a:tcPr>
                </a:tc>
                <a:tc gridSpan="2">
                  <a:txBody>
                    <a:bodyPr/>
                    <a:lstStyle/>
                    <a:p>
                      <a:pPr algn="ctr" fontAlgn="b"/>
                      <a:r>
                        <a:rPr lang="it-IT" sz="1800" u="none" strike="noStrike" dirty="0" err="1">
                          <a:effectLst/>
                        </a:rPr>
                        <a:t>fictitious</a:t>
                      </a:r>
                      <a:r>
                        <a:rPr lang="it-IT" sz="1800" u="none" strike="noStrike" dirty="0">
                          <a:effectLst/>
                        </a:rPr>
                        <a:t> </a:t>
                      </a:r>
                      <a:r>
                        <a:rPr lang="it-IT" sz="1800" u="none" strike="noStrike" dirty="0" err="1">
                          <a:effectLst/>
                        </a:rPr>
                        <a:t>couple</a:t>
                      </a:r>
                      <a:r>
                        <a:rPr lang="it-IT" sz="1800" u="none" strike="noStrike" dirty="0">
                          <a:effectLst/>
                        </a:rPr>
                        <a:t> </a:t>
                      </a:r>
                      <a:r>
                        <a:rPr lang="it-IT" sz="1800" u="none" strike="noStrike" dirty="0" err="1">
                          <a:effectLst/>
                        </a:rPr>
                        <a:t>without</a:t>
                      </a:r>
                      <a:r>
                        <a:rPr lang="it-IT" sz="1800" u="none" strike="noStrike" dirty="0">
                          <a:effectLst/>
                        </a:rPr>
                        <a:t> </a:t>
                      </a:r>
                      <a:r>
                        <a:rPr lang="it-IT" sz="1800" u="none" strike="noStrike" dirty="0" err="1">
                          <a:effectLst/>
                        </a:rPr>
                        <a:t>children</a:t>
                      </a:r>
                      <a:endParaRPr lang="it-IT"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accent1"/>
                      </a:solidFill>
                      <a:prstDash val="solid"/>
                      <a:round/>
                      <a:headEnd type="none" w="med" len="med"/>
                      <a:tailEnd type="none" w="med" len="med"/>
                    </a:lnB>
                  </a:tcPr>
                </a:tc>
                <a:tc hMerge="1">
                  <a:txBody>
                    <a:bodyPr/>
                    <a:lstStyle/>
                    <a:p>
                      <a:endParaRPr lang="en-GB"/>
                    </a:p>
                  </a:txBody>
                  <a:tcPr/>
                </a:tc>
                <a:tc gridSpan="2">
                  <a:txBody>
                    <a:bodyPr/>
                    <a:lstStyle/>
                    <a:p>
                      <a:pPr algn="ctr" fontAlgn="b"/>
                      <a:r>
                        <a:rPr lang="en-US" sz="1800" u="none" strike="noStrike" dirty="0">
                          <a:effectLst/>
                        </a:rPr>
                        <a:t>fictitious couple with a child</a:t>
                      </a:r>
                      <a:endParaRPr lang="en-US"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accent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700791226"/>
                  </a:ext>
                </a:extLst>
              </a:tr>
              <a:tr h="190500">
                <a:tc vMerge="1">
                  <a:txBody>
                    <a:bodyPr/>
                    <a:lstStyle/>
                    <a:p>
                      <a:endParaRPr lang="en-GB"/>
                    </a:p>
                  </a:txBody>
                  <a:tcPr/>
                </a:tc>
                <a:tc>
                  <a:txBody>
                    <a:bodyPr/>
                    <a:lstStyle/>
                    <a:p>
                      <a:pPr algn="r" fontAlgn="b"/>
                      <a:r>
                        <a:rPr lang="it-IT" sz="1800" u="none" strike="noStrike" dirty="0">
                          <a:effectLst/>
                        </a:rPr>
                        <a:t>BCS</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fontAlgn="b"/>
                      <a:r>
                        <a:rPr lang="it-IT" sz="1800" u="none" strike="noStrike" dirty="0">
                          <a:effectLst/>
                        </a:rPr>
                        <a:t>WCS</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fontAlgn="b"/>
                      <a:r>
                        <a:rPr lang="it-IT" sz="1800" u="none" strike="noStrike" dirty="0">
                          <a:effectLst/>
                        </a:rPr>
                        <a:t>BCS</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fontAlgn="b"/>
                      <a:r>
                        <a:rPr lang="it-IT" sz="1800" u="none" strike="noStrike" dirty="0">
                          <a:effectLst/>
                        </a:rPr>
                        <a:t>WCS</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786164403"/>
                  </a:ext>
                </a:extLst>
              </a:tr>
              <a:tr h="190500">
                <a:tc>
                  <a:txBody>
                    <a:bodyPr/>
                    <a:lstStyle/>
                    <a:p>
                      <a:pPr algn="l" fontAlgn="b"/>
                      <a:r>
                        <a:rPr lang="en-US" sz="1800" u="none" strike="noStrike" dirty="0">
                          <a:effectLst/>
                        </a:rPr>
                        <a:t>Initiate ART treatment without delay</a:t>
                      </a:r>
                      <a:endParaRPr lang="en-US"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dirty="0">
                          <a:effectLst/>
                          <a:highlight>
                            <a:srgbClr val="D6DDF2"/>
                          </a:highlight>
                        </a:rPr>
                        <a:t>30.7</a:t>
                      </a:r>
                      <a:endParaRPr lang="it-IT" sz="1800" b="0" i="0" u="none" strike="noStrike" dirty="0">
                        <a:solidFill>
                          <a:srgbClr val="000000"/>
                        </a:solidFill>
                        <a:effectLst/>
                        <a:highlight>
                          <a:srgbClr val="D6DDF2"/>
                        </a:highligh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dirty="0">
                          <a:effectLst/>
                        </a:rPr>
                        <a:t>33.9</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a:effectLst/>
                        </a:rPr>
                        <a:t>25.4</a:t>
                      </a:r>
                      <a:endParaRPr lang="it-IT" sz="1800" b="0"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dirty="0">
                          <a:effectLst/>
                          <a:highlight>
                            <a:srgbClr val="D6DDF2"/>
                          </a:highlight>
                        </a:rPr>
                        <a:t>18.5</a:t>
                      </a:r>
                      <a:endParaRPr lang="it-IT" sz="1800" b="0" i="0" u="none" strike="noStrike" dirty="0">
                        <a:solidFill>
                          <a:srgbClr val="000000"/>
                        </a:solidFill>
                        <a:effectLst/>
                        <a:highlight>
                          <a:srgbClr val="D6DDF2"/>
                        </a:highligh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1113961425"/>
                  </a:ext>
                </a:extLst>
              </a:tr>
              <a:tr h="190500">
                <a:tc>
                  <a:txBody>
                    <a:bodyPr/>
                    <a:lstStyle/>
                    <a:p>
                      <a:pPr algn="l" fontAlgn="b"/>
                      <a:r>
                        <a:rPr lang="en-US" sz="1800" u="none" strike="noStrike">
                          <a:effectLst/>
                        </a:rPr>
                        <a:t>Persist in natural conception attempts for an additional year before considering ART</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25.8</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dirty="0">
                          <a:effectLst/>
                        </a:rPr>
                        <a:t>15.4</a:t>
                      </a:r>
                      <a:endParaRPr lang="it-IT"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20.9</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23.1</a:t>
                      </a:r>
                      <a:endParaRPr lang="it-IT"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96139446"/>
                  </a:ext>
                </a:extLst>
              </a:tr>
              <a:tr h="190500">
                <a:tc>
                  <a:txBody>
                    <a:bodyPr/>
                    <a:lstStyle/>
                    <a:p>
                      <a:pPr algn="l" fontAlgn="b"/>
                      <a:r>
                        <a:rPr lang="en-US" sz="1800" u="none" strike="noStrike">
                          <a:effectLst/>
                        </a:rPr>
                        <a:t>Persist in natural conception attempts for two years before considering ART</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21.0</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4.6</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29.9</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9.2</a:t>
                      </a:r>
                      <a:endParaRPr lang="it-IT"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44248102"/>
                  </a:ext>
                </a:extLst>
              </a:tr>
              <a:tr h="190500">
                <a:tc>
                  <a:txBody>
                    <a:bodyPr/>
                    <a:lstStyle/>
                    <a:p>
                      <a:pPr algn="l" fontAlgn="b"/>
                      <a:r>
                        <a:rPr lang="en-US" sz="1800" u="none" strike="noStrike">
                          <a:effectLst/>
                        </a:rPr>
                        <a:t>Continue trying to conceive naturally without a specific time frame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16.1</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9.2</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11.9</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13.9</a:t>
                      </a:r>
                      <a:endParaRPr lang="it-IT"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2158122"/>
                  </a:ext>
                </a:extLst>
              </a:tr>
              <a:tr h="190500">
                <a:tc>
                  <a:txBody>
                    <a:bodyPr/>
                    <a:lstStyle/>
                    <a:p>
                      <a:pPr algn="l" fontAlgn="b"/>
                      <a:r>
                        <a:rPr lang="en-US" sz="1800" u="none" strike="noStrike">
                          <a:effectLst/>
                        </a:rPr>
                        <a:t>Consider the possibility of adopting a child</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4.8</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32.3</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10.5</a:t>
                      </a:r>
                      <a:endParaRPr lang="it-IT"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800" u="none" strike="noStrike">
                          <a:effectLst/>
                        </a:rPr>
                        <a:t>26.2</a:t>
                      </a:r>
                      <a:endParaRPr lang="it-IT"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3893742"/>
                  </a:ext>
                </a:extLst>
              </a:tr>
              <a:tr h="190500">
                <a:tc>
                  <a:txBody>
                    <a:bodyPr/>
                    <a:lstStyle/>
                    <a:p>
                      <a:pPr algn="l" fontAlgn="b"/>
                      <a:r>
                        <a:rPr lang="en-US" sz="1800" u="none" strike="noStrike">
                          <a:effectLst/>
                        </a:rPr>
                        <a:t>Abandon their plan of having a child</a:t>
                      </a:r>
                      <a:endParaRPr lang="en-US" sz="1800" b="0" i="0" u="none" strike="noStrike">
                        <a:solidFill>
                          <a:srgbClr val="000000"/>
                        </a:solidFill>
                        <a:effectLst/>
                        <a:latin typeface="Calibri" panose="020F0502020204030204" pitchFamily="34" charset="0"/>
                      </a:endParaRPr>
                    </a:p>
                  </a:txBody>
                  <a:tcPr marL="9525" marR="9525" marT="9525" marB="0" anchor="b">
                    <a:lnB w="12700" cap="flat" cmpd="sng" algn="ctr">
                      <a:solidFill>
                        <a:schemeClr val="accent1"/>
                      </a:solidFill>
                      <a:prstDash val="solid"/>
                      <a:round/>
                      <a:headEnd type="none" w="med" len="med"/>
                      <a:tailEnd type="none" w="med" len="med"/>
                    </a:lnB>
                  </a:tcPr>
                </a:tc>
                <a:tc>
                  <a:txBody>
                    <a:bodyPr/>
                    <a:lstStyle/>
                    <a:p>
                      <a:pPr algn="r" fontAlgn="b"/>
                      <a:r>
                        <a:rPr lang="it-IT" sz="1800" u="none" strike="noStrike" dirty="0">
                          <a:effectLst/>
                          <a:highlight>
                            <a:srgbClr val="D6DDF2"/>
                          </a:highlight>
                        </a:rPr>
                        <a:t>1.6</a:t>
                      </a:r>
                      <a:endParaRPr lang="it-IT" sz="1800" b="0" i="0" u="none" strike="noStrike" dirty="0">
                        <a:solidFill>
                          <a:srgbClr val="000000"/>
                        </a:solidFill>
                        <a:effectLst/>
                        <a:highlight>
                          <a:srgbClr val="D6DDF2"/>
                        </a:highlight>
                        <a:latin typeface="Calibri" panose="020F0502020204030204" pitchFamily="34" charset="0"/>
                      </a:endParaRPr>
                    </a:p>
                  </a:txBody>
                  <a:tcPr marL="9525" marR="9525" marT="9525" marB="0" anchor="b">
                    <a:lnB w="12700" cap="flat" cmpd="sng" algn="ctr">
                      <a:solidFill>
                        <a:schemeClr val="accent1"/>
                      </a:solidFill>
                      <a:prstDash val="solid"/>
                      <a:round/>
                      <a:headEnd type="none" w="med" len="med"/>
                      <a:tailEnd type="none" w="med" len="med"/>
                    </a:lnB>
                  </a:tcPr>
                </a:tc>
                <a:tc>
                  <a:txBody>
                    <a:bodyPr/>
                    <a:lstStyle/>
                    <a:p>
                      <a:pPr algn="r" fontAlgn="b"/>
                      <a:r>
                        <a:rPr lang="it-IT" sz="1800" u="none" strike="noStrike" dirty="0">
                          <a:effectLst/>
                        </a:rPr>
                        <a:t>4.6</a:t>
                      </a:r>
                      <a:endParaRPr lang="it-IT"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accent1"/>
                      </a:solidFill>
                      <a:prstDash val="solid"/>
                      <a:round/>
                      <a:headEnd type="none" w="med" len="med"/>
                      <a:tailEnd type="none" w="med" len="med"/>
                    </a:lnB>
                  </a:tcPr>
                </a:tc>
                <a:tc>
                  <a:txBody>
                    <a:bodyPr/>
                    <a:lstStyle/>
                    <a:p>
                      <a:pPr algn="r" fontAlgn="b"/>
                      <a:r>
                        <a:rPr lang="it-IT" sz="1800" u="none" strike="noStrike">
                          <a:effectLst/>
                        </a:rPr>
                        <a:t>1.5</a:t>
                      </a:r>
                      <a:endParaRPr lang="it-IT" sz="1800" b="0" i="0" u="none" strike="noStrike">
                        <a:solidFill>
                          <a:srgbClr val="000000"/>
                        </a:solidFill>
                        <a:effectLst/>
                        <a:latin typeface="Calibri" panose="020F0502020204030204" pitchFamily="34" charset="0"/>
                      </a:endParaRPr>
                    </a:p>
                  </a:txBody>
                  <a:tcPr marL="9525" marR="9525" marT="9525" marB="0" anchor="b">
                    <a:lnB w="12700" cap="flat" cmpd="sng" algn="ctr">
                      <a:solidFill>
                        <a:schemeClr val="accent1"/>
                      </a:solidFill>
                      <a:prstDash val="solid"/>
                      <a:round/>
                      <a:headEnd type="none" w="med" len="med"/>
                      <a:tailEnd type="none" w="med" len="med"/>
                    </a:lnB>
                  </a:tcPr>
                </a:tc>
                <a:tc>
                  <a:txBody>
                    <a:bodyPr/>
                    <a:lstStyle/>
                    <a:p>
                      <a:pPr algn="r" fontAlgn="b"/>
                      <a:r>
                        <a:rPr lang="it-IT" sz="1800" u="none" strike="noStrike" dirty="0">
                          <a:effectLst/>
                          <a:highlight>
                            <a:srgbClr val="D6DDF2"/>
                          </a:highlight>
                        </a:rPr>
                        <a:t>9.2</a:t>
                      </a:r>
                      <a:endParaRPr lang="it-IT" sz="1800" b="0" i="0" u="none" strike="noStrike" dirty="0">
                        <a:solidFill>
                          <a:srgbClr val="000000"/>
                        </a:solidFill>
                        <a:effectLst/>
                        <a:highlight>
                          <a:srgbClr val="D6DDF2"/>
                        </a:highlight>
                        <a:latin typeface="Calibri" panose="020F0502020204030204" pitchFamily="34" charset="0"/>
                      </a:endParaRPr>
                    </a:p>
                  </a:txBody>
                  <a:tcPr marL="9525" marR="9525" marT="9525" marB="0" anchor="b">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881891603"/>
                  </a:ext>
                </a:extLst>
              </a:tr>
              <a:tr h="190500">
                <a:tc>
                  <a:txBody>
                    <a:bodyPr/>
                    <a:lstStyle/>
                    <a:p>
                      <a:pPr algn="l" fontAlgn="b"/>
                      <a:r>
                        <a:rPr lang="it-IT" sz="1800" u="none" strike="noStrike" dirty="0">
                          <a:effectLst/>
                        </a:rPr>
                        <a:t>Total</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dirty="0">
                          <a:effectLst/>
                        </a:rPr>
                        <a:t>100.0</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dirty="0">
                          <a:effectLst/>
                        </a:rPr>
                        <a:t>100.0</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dirty="0">
                          <a:effectLst/>
                        </a:rPr>
                        <a:t>100.0</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tc>
                  <a:txBody>
                    <a:bodyPr/>
                    <a:lstStyle/>
                    <a:p>
                      <a:pPr algn="r" fontAlgn="b"/>
                      <a:r>
                        <a:rPr lang="it-IT" sz="1800" u="none" strike="noStrike" dirty="0">
                          <a:effectLst/>
                        </a:rPr>
                        <a:t>100.0</a:t>
                      </a:r>
                      <a:endParaRPr lang="it-IT"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3023119447"/>
                  </a:ext>
                </a:extLst>
              </a:tr>
            </a:tbl>
          </a:graphicData>
        </a:graphic>
      </p:graphicFrame>
    </p:spTree>
    <p:extLst>
      <p:ext uri="{BB962C8B-B14F-4D97-AF65-F5344CB8AC3E}">
        <p14:creationId xmlns:p14="http://schemas.microsoft.com/office/powerpoint/2010/main" val="251784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Conclusions</a:t>
            </a:r>
            <a:endParaRPr lang="it-IT" sz="1800" dirty="0">
              <a:solidFill>
                <a:srgbClr val="004180"/>
              </a:solidFill>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7E37DB9F-0F2B-4D71-9AB4-5388808DEB0B}"/>
              </a:ext>
            </a:extLst>
          </p:cNvPr>
          <p:cNvSpPr txBox="1"/>
          <p:nvPr/>
        </p:nvSpPr>
        <p:spPr>
          <a:xfrm>
            <a:off x="360588" y="1782821"/>
            <a:ext cx="10948831" cy="5021055"/>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US" sz="2400" dirty="0">
                <a:latin typeface="Calibri" panose="020F0502020204030204" pitchFamily="34" charset="0"/>
                <a:cs typeface="Calibri" panose="020F0502020204030204" pitchFamily="34" charset="0"/>
              </a:rPr>
              <a:t>Personal </a:t>
            </a:r>
            <a:r>
              <a:rPr lang="en-US" sz="2400" b="1" dirty="0">
                <a:latin typeface="Calibri" panose="020F0502020204030204" pitchFamily="34" charset="0"/>
                <a:cs typeface="Calibri" panose="020F0502020204030204" pitchFamily="34" charset="0"/>
              </a:rPr>
              <a:t>characteristics of couples</a:t>
            </a:r>
            <a:r>
              <a:rPr lang="en-US" sz="2400" dirty="0">
                <a:latin typeface="Calibri" panose="020F0502020204030204" pitchFamily="34" charset="0"/>
                <a:cs typeface="Calibri" panose="020F0502020204030204" pitchFamily="34" charset="0"/>
              </a:rPr>
              <a:t>—such as the woman’s age, parity, and time spent trying to conceive—are the most significant factors influencing attitudes toward ART</a:t>
            </a:r>
          </a:p>
          <a:p>
            <a:pPr marL="342900" indent="-342900" algn="just">
              <a:lnSpc>
                <a:spcPct val="150000"/>
              </a:lnSpc>
              <a:buFont typeface="Arial" panose="020B0604020202020204" pitchFamily="34" charset="0"/>
              <a:buChar char="•"/>
            </a:pPr>
            <a:r>
              <a:rPr lang="en-US" sz="2400" dirty="0">
                <a:latin typeface="Calibri" panose="020F0502020204030204" pitchFamily="34" charset="0"/>
                <a:cs typeface="Calibri" panose="020F0502020204030204" pitchFamily="34" charset="0"/>
              </a:rPr>
              <a:t>While the </a:t>
            </a:r>
            <a:r>
              <a:rPr lang="en-US" sz="2400" b="1" dirty="0">
                <a:latin typeface="Calibri" panose="020F0502020204030204" pitchFamily="34" charset="0"/>
                <a:cs typeface="Calibri" panose="020F0502020204030204" pitchFamily="34" charset="0"/>
              </a:rPr>
              <a:t>cost</a:t>
            </a:r>
            <a:r>
              <a:rPr lang="en-US" sz="2400" dirty="0">
                <a:latin typeface="Calibri" panose="020F0502020204030204" pitchFamily="34" charset="0"/>
                <a:cs typeface="Calibri" panose="020F0502020204030204" pitchFamily="34" charset="0"/>
              </a:rPr>
              <a:t> of ART also holds importance, proximity to </a:t>
            </a:r>
            <a:r>
              <a:rPr lang="en-US" sz="2400" b="1" dirty="0">
                <a:latin typeface="Calibri" panose="020F0502020204030204" pitchFamily="34" charset="0"/>
                <a:cs typeface="Calibri" panose="020F0502020204030204" pitchFamily="34" charset="0"/>
              </a:rPr>
              <a:t>fertility centers </a:t>
            </a:r>
            <a:r>
              <a:rPr lang="en-US" sz="2400" dirty="0">
                <a:latin typeface="Calibri" panose="020F0502020204030204" pitchFamily="34" charset="0"/>
                <a:cs typeface="Calibri" panose="020F0502020204030204" pitchFamily="34" charset="0"/>
              </a:rPr>
              <a:t>tends to be perceived as less relevant</a:t>
            </a:r>
          </a:p>
          <a:p>
            <a:pPr marL="342900" indent="-342900" algn="just">
              <a:lnSpc>
                <a:spcPct val="150000"/>
              </a:lnSpc>
              <a:buFont typeface="Arial" panose="020B0604020202020204" pitchFamily="34" charset="0"/>
              <a:buChar char="•"/>
            </a:pPr>
            <a:r>
              <a:rPr lang="en-US" sz="2400" dirty="0">
                <a:latin typeface="Calibri" panose="020F0502020204030204" pitchFamily="34" charset="0"/>
                <a:cs typeface="Calibri" panose="020F0502020204030204" pitchFamily="34" charset="0"/>
              </a:rPr>
              <a:t>The </a:t>
            </a:r>
            <a:r>
              <a:rPr lang="en-US" sz="2400" b="1" dirty="0">
                <a:latin typeface="Calibri" panose="020F0502020204030204" pitchFamily="34" charset="0"/>
                <a:cs typeface="Calibri" panose="020F0502020204030204" pitchFamily="34" charset="0"/>
              </a:rPr>
              <a:t>type of ART </a:t>
            </a:r>
            <a:r>
              <a:rPr lang="en-US" sz="2400" dirty="0">
                <a:latin typeface="Calibri" panose="020F0502020204030204" pitchFamily="34" charset="0"/>
                <a:cs typeface="Calibri" panose="020F0502020204030204" pitchFamily="34" charset="0"/>
              </a:rPr>
              <a:t>plays a critical role: methods that replicate traditional family structures by enabling infertile heterosexual couples to have biologically related children (homologous) are generally viewed more favorably</a:t>
            </a:r>
            <a:endParaRPr lang="en-GB" sz="2400" dirty="0">
              <a:latin typeface="Calibri" panose="020F0502020204030204" pitchFamily="34" charset="0"/>
              <a:cs typeface="Calibri" panose="020F0502020204030204" pitchFamily="34" charset="0"/>
            </a:endParaRPr>
          </a:p>
          <a:p>
            <a:pPr marL="342900" indent="-342900" algn="just">
              <a:lnSpc>
                <a:spcPct val="150000"/>
              </a:lnSpc>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7234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Conclusions</a:t>
            </a:r>
            <a:endParaRPr lang="it-IT" sz="1800" dirty="0">
              <a:solidFill>
                <a:srgbClr val="004180"/>
              </a:solidFill>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7E37DB9F-0F2B-4D71-9AB4-5388808DEB0B}"/>
              </a:ext>
            </a:extLst>
          </p:cNvPr>
          <p:cNvSpPr txBox="1"/>
          <p:nvPr/>
        </p:nvSpPr>
        <p:spPr>
          <a:xfrm>
            <a:off x="352201" y="1958667"/>
            <a:ext cx="11390959" cy="2251065"/>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US" sz="2400" dirty="0"/>
              <a:t>When (childless) couples face infertility problems, their attitudes toward ART tend to be quite positive, even when these methods challenge traditional family models</a:t>
            </a:r>
          </a:p>
          <a:p>
            <a:pPr marL="342900" indent="-342900" algn="just">
              <a:lnSpc>
                <a:spcPct val="150000"/>
              </a:lnSpc>
              <a:buFont typeface="Arial" panose="020B0604020202020204" pitchFamily="34" charset="0"/>
              <a:buChar char="•"/>
            </a:pPr>
            <a:endParaRPr lang="en-US" sz="2400" dirty="0"/>
          </a:p>
          <a:p>
            <a:pPr marL="342900" indent="-342900" algn="just">
              <a:lnSpc>
                <a:spcPct val="150000"/>
              </a:lnSpc>
              <a:buFont typeface="Arial" panose="020B0604020202020204" pitchFamily="34" charset="0"/>
              <a:buChar char="•"/>
            </a:pPr>
            <a:r>
              <a:rPr lang="en-US" sz="2400" dirty="0"/>
              <a:t>This is notable even in a country like Italy, which is often characterized as "traditional"</a:t>
            </a: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4753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uppo 27"/>
          <p:cNvGrpSpPr/>
          <p:nvPr/>
        </p:nvGrpSpPr>
        <p:grpSpPr>
          <a:xfrm>
            <a:off x="439784" y="53582"/>
            <a:ext cx="11195352" cy="854311"/>
            <a:chOff x="449944" y="53582"/>
            <a:chExt cx="11195352" cy="854311"/>
          </a:xfrm>
        </p:grpSpPr>
        <p:pic>
          <p:nvPicPr>
            <p:cNvPr id="29" name="Immagine 28"/>
            <p:cNvPicPr>
              <a:picLocks noChangeAspect="1"/>
            </p:cNvPicPr>
            <p:nvPr/>
          </p:nvPicPr>
          <p:blipFill rotWithShape="1">
            <a:blip r:embed="rId3" cstate="print">
              <a:extLst>
                <a:ext uri="{28A0092B-C50C-407E-A947-70E740481C1C}">
                  <a14:useLocalDpi xmlns:a14="http://schemas.microsoft.com/office/drawing/2010/main" val="0"/>
                </a:ext>
              </a:extLst>
            </a:blip>
            <a:srcRect l="76889" t="24798" r="4980" b="17263"/>
            <a:stretch/>
          </p:blipFill>
          <p:spPr>
            <a:xfrm>
              <a:off x="9516533" y="53582"/>
              <a:ext cx="2128763" cy="849630"/>
            </a:xfrm>
            <a:prstGeom prst="rect">
              <a:avLst/>
            </a:prstGeom>
          </p:spPr>
        </p:pic>
        <p:pic>
          <p:nvPicPr>
            <p:cNvPr id="30" name="Immagine 29"/>
            <p:cNvPicPr>
              <a:picLocks noChangeAspect="1"/>
            </p:cNvPicPr>
            <p:nvPr/>
          </p:nvPicPr>
          <p:blipFill rotWithShape="1">
            <a:blip r:embed="rId3" cstate="print">
              <a:extLst>
                <a:ext uri="{28A0092B-C50C-407E-A947-70E740481C1C}">
                  <a14:useLocalDpi xmlns:a14="http://schemas.microsoft.com/office/drawing/2010/main" val="0"/>
                </a:ext>
              </a:extLst>
            </a:blip>
            <a:srcRect l="3913" t="24798" r="74124" b="17263"/>
            <a:stretch/>
          </p:blipFill>
          <p:spPr>
            <a:xfrm>
              <a:off x="449944" y="58263"/>
              <a:ext cx="2578704" cy="849630"/>
            </a:xfrm>
            <a:prstGeom prst="rect">
              <a:avLst/>
            </a:prstGeom>
          </p:spPr>
        </p:pic>
        <p:pic>
          <p:nvPicPr>
            <p:cNvPr id="31" name="Immagine 30"/>
            <p:cNvPicPr>
              <a:picLocks noChangeAspect="1"/>
            </p:cNvPicPr>
            <p:nvPr/>
          </p:nvPicPr>
          <p:blipFill rotWithShape="1">
            <a:blip r:embed="rId3" cstate="print">
              <a:extLst>
                <a:ext uri="{28A0092B-C50C-407E-A947-70E740481C1C}">
                  <a14:useLocalDpi xmlns:a14="http://schemas.microsoft.com/office/drawing/2010/main" val="0"/>
                </a:ext>
              </a:extLst>
            </a:blip>
            <a:srcRect l="30180" t="24797" r="50906" b="26062"/>
            <a:stretch/>
          </p:blipFill>
          <p:spPr>
            <a:xfrm>
              <a:off x="3556001" y="135739"/>
              <a:ext cx="2220686" cy="720604"/>
            </a:xfrm>
            <a:prstGeom prst="rect">
              <a:avLst/>
            </a:prstGeom>
          </p:spPr>
        </p:pic>
        <p:pic>
          <p:nvPicPr>
            <p:cNvPr id="32" name="Immagine 31"/>
            <p:cNvPicPr>
              <a:picLocks noChangeAspect="1"/>
            </p:cNvPicPr>
            <p:nvPr/>
          </p:nvPicPr>
          <p:blipFill rotWithShape="1">
            <a:blip r:embed="rId3" cstate="print">
              <a:extLst>
                <a:ext uri="{28A0092B-C50C-407E-A947-70E740481C1C}">
                  <a14:useLocalDpi xmlns:a14="http://schemas.microsoft.com/office/drawing/2010/main" val="0"/>
                </a:ext>
              </a:extLst>
            </a:blip>
            <a:srcRect l="52226" t="24798" r="28036" b="21003"/>
            <a:stretch/>
          </p:blipFill>
          <p:spPr>
            <a:xfrm>
              <a:off x="6487886" y="82453"/>
              <a:ext cx="2317448" cy="794793"/>
            </a:xfrm>
            <a:prstGeom prst="rect">
              <a:avLst/>
            </a:prstGeom>
          </p:spPr>
        </p:pic>
        <p:cxnSp>
          <p:nvCxnSpPr>
            <p:cNvPr id="33" name="Connettore diritto 32"/>
            <p:cNvCxnSpPr/>
            <p:nvPr/>
          </p:nvCxnSpPr>
          <p:spPr>
            <a:xfrm>
              <a:off x="3187420" y="96967"/>
              <a:ext cx="0" cy="686804"/>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34" name="Connettore diritto 33"/>
            <p:cNvCxnSpPr/>
            <p:nvPr/>
          </p:nvCxnSpPr>
          <p:spPr>
            <a:xfrm>
              <a:off x="6096000" y="96967"/>
              <a:ext cx="0" cy="686804"/>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35" name="Connettore diritto 34"/>
            <p:cNvCxnSpPr/>
            <p:nvPr/>
          </p:nvCxnSpPr>
          <p:spPr>
            <a:xfrm>
              <a:off x="9011836" y="82453"/>
              <a:ext cx="0" cy="686804"/>
            </a:xfrm>
            <a:prstGeom prst="line">
              <a:avLst/>
            </a:prstGeom>
            <a:ln w="9525"/>
          </p:spPr>
          <p:style>
            <a:lnRef idx="1">
              <a:schemeClr val="accent3"/>
            </a:lnRef>
            <a:fillRef idx="0">
              <a:schemeClr val="accent3"/>
            </a:fillRef>
            <a:effectRef idx="0">
              <a:schemeClr val="accent3"/>
            </a:effectRef>
            <a:fontRef idx="minor">
              <a:schemeClr val="tx1"/>
            </a:fontRef>
          </p:style>
        </p:cxnSp>
      </p:grpSp>
      <p:sp>
        <p:nvSpPr>
          <p:cNvPr id="36" name="Rettangolo 35"/>
          <p:cNvSpPr/>
          <p:nvPr/>
        </p:nvSpPr>
        <p:spPr>
          <a:xfrm>
            <a:off x="0" y="6200775"/>
            <a:ext cx="12192000" cy="657225"/>
          </a:xfrm>
          <a:prstGeom prst="rect">
            <a:avLst/>
          </a:prstGeom>
          <a:gradFill flip="none" rotWithShape="1">
            <a:gsLst>
              <a:gs pos="0">
                <a:srgbClr val="FFCD57">
                  <a:alpha val="6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Sottotitolo 2"/>
          <p:cNvSpPr txBox="1">
            <a:spLocks/>
          </p:cNvSpPr>
          <p:nvPr/>
        </p:nvSpPr>
        <p:spPr>
          <a:xfrm>
            <a:off x="334963" y="2081719"/>
            <a:ext cx="11522074" cy="3647872"/>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800" b="1" dirty="0">
                <a:solidFill>
                  <a:srgbClr val="376092"/>
                </a:solidFill>
              </a:rPr>
              <a:t>Thank you!</a:t>
            </a:r>
            <a:endParaRPr lang="en-GB" sz="1800" b="1" dirty="0"/>
          </a:p>
          <a:p>
            <a:endParaRPr lang="en-GB" altLang="it-IT" sz="2800" b="1" dirty="0"/>
          </a:p>
        </p:txBody>
      </p:sp>
    </p:spTree>
    <p:extLst>
      <p:ext uri="{BB962C8B-B14F-4D97-AF65-F5344CB8AC3E}">
        <p14:creationId xmlns:p14="http://schemas.microsoft.com/office/powerpoint/2010/main" val="179362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ART in Italy</a:t>
            </a:r>
            <a:endParaRPr lang="it-IT" sz="1800" dirty="0">
              <a:solidFill>
                <a:srgbClr val="004180"/>
              </a:solidFill>
              <a:latin typeface="Arial" panose="020B0604020202020204" pitchFamily="34" charset="0"/>
              <a:cs typeface="Arial" panose="020B0604020202020204" pitchFamily="34" charset="0"/>
            </a:endParaRPr>
          </a:p>
        </p:txBody>
      </p:sp>
      <p:sp>
        <p:nvSpPr>
          <p:cNvPr id="2" name="Rettangolo 1"/>
          <p:cNvSpPr/>
          <p:nvPr/>
        </p:nvSpPr>
        <p:spPr>
          <a:xfrm>
            <a:off x="466928" y="2087290"/>
            <a:ext cx="11186808" cy="3183628"/>
          </a:xfrm>
          <a:prstGeom prst="rect">
            <a:avLst/>
          </a:prstGeom>
        </p:spPr>
        <p:txBody>
          <a:bodyPr wrap="square">
            <a:spAutoFit/>
          </a:bodyPr>
          <a:lstStyle/>
          <a:p>
            <a:pPr marL="342900" indent="-342900" algn="just">
              <a:lnSpc>
                <a:spcPct val="120000"/>
              </a:lnSpc>
              <a:spcAft>
                <a:spcPts val="12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The use of ART remains relatively uncommon compared to the potential demand</a:t>
            </a:r>
          </a:p>
          <a:p>
            <a:pPr marL="342900" indent="-342900" algn="just">
              <a:lnSpc>
                <a:spcPct val="120000"/>
              </a:lnSpc>
              <a:spcAft>
                <a:spcPts val="12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Nonetheless, there has been a </a:t>
            </a:r>
            <a:r>
              <a:rPr lang="en-US" sz="2400" b="1" dirty="0">
                <a:latin typeface="Calibri" panose="020F0502020204030204" pitchFamily="34" charset="0"/>
                <a:cs typeface="Calibri" panose="020F0502020204030204" pitchFamily="34" charset="0"/>
              </a:rPr>
              <a:t>73%</a:t>
            </a:r>
            <a:r>
              <a:rPr lang="en-US" sz="2400" dirty="0">
                <a:latin typeface="Calibri" panose="020F0502020204030204" pitchFamily="34" charset="0"/>
                <a:cs typeface="Calibri" panose="020F0502020204030204" pitchFamily="34" charset="0"/>
              </a:rPr>
              <a:t> increase in ART-related deliveries, escalating from </a:t>
            </a:r>
            <a:r>
              <a:rPr lang="en-US" sz="2400" b="1" dirty="0">
                <a:latin typeface="Calibri" panose="020F0502020204030204" pitchFamily="34" charset="0"/>
                <a:cs typeface="Calibri" panose="020F0502020204030204" pitchFamily="34" charset="0"/>
              </a:rPr>
              <a:t>8,000</a:t>
            </a:r>
            <a:r>
              <a:rPr lang="en-US" sz="2400" dirty="0">
                <a:latin typeface="Calibri" panose="020F0502020204030204" pitchFamily="34" charset="0"/>
                <a:cs typeface="Calibri" panose="020F0502020204030204" pitchFamily="34" charset="0"/>
              </a:rPr>
              <a:t> in 2012 to surpass </a:t>
            </a:r>
            <a:r>
              <a:rPr lang="en-US" sz="2400" b="1" dirty="0">
                <a:latin typeface="Calibri" panose="020F0502020204030204" pitchFamily="34" charset="0"/>
                <a:cs typeface="Calibri" panose="020F0502020204030204" pitchFamily="34" charset="0"/>
              </a:rPr>
              <a:t>14,000 </a:t>
            </a:r>
            <a:r>
              <a:rPr lang="en-US" sz="2400" dirty="0">
                <a:latin typeface="Calibri" panose="020F0502020204030204" pitchFamily="34" charset="0"/>
                <a:cs typeface="Calibri" panose="020F0502020204030204" pitchFamily="34" charset="0"/>
              </a:rPr>
              <a:t>in 2022 (Italian Ministry of Health)</a:t>
            </a:r>
          </a:p>
          <a:p>
            <a:pPr marL="342900" indent="-342900" algn="just">
              <a:lnSpc>
                <a:spcPct val="120000"/>
              </a:lnSpc>
              <a:spcAft>
                <a:spcPts val="12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In 2022 ART now constitutes </a:t>
            </a:r>
            <a:r>
              <a:rPr lang="en-US" sz="2400" b="1" dirty="0">
                <a:latin typeface="Calibri" panose="020F0502020204030204" pitchFamily="34" charset="0"/>
                <a:cs typeface="Calibri" panose="020F0502020204030204" pitchFamily="34" charset="0"/>
              </a:rPr>
              <a:t>3.7%</a:t>
            </a:r>
            <a:r>
              <a:rPr lang="en-US" sz="2400" dirty="0">
                <a:latin typeface="Calibri" panose="020F0502020204030204" pitchFamily="34" charset="0"/>
                <a:cs typeface="Calibri" panose="020F0502020204030204" pitchFamily="34" charset="0"/>
              </a:rPr>
              <a:t> of all deliveries; it was </a:t>
            </a:r>
            <a:r>
              <a:rPr lang="en-US" sz="2400" b="1" dirty="0">
                <a:latin typeface="Calibri" panose="020F0502020204030204" pitchFamily="34" charset="0"/>
                <a:cs typeface="Calibri" panose="020F0502020204030204" pitchFamily="34" charset="0"/>
              </a:rPr>
              <a:t>1.8%</a:t>
            </a:r>
            <a:r>
              <a:rPr lang="en-US" sz="2400" dirty="0">
                <a:latin typeface="Calibri" panose="020F0502020204030204" pitchFamily="34" charset="0"/>
                <a:cs typeface="Calibri" panose="020F0502020204030204" pitchFamily="34" charset="0"/>
              </a:rPr>
              <a:t> in 2012 </a:t>
            </a:r>
          </a:p>
          <a:p>
            <a:pPr marL="342900" indent="-342900" algn="just">
              <a:lnSpc>
                <a:spcPct val="120000"/>
              </a:lnSpc>
              <a:spcAft>
                <a:spcPts val="12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The proportion of deliveries involving ART reaches </a:t>
            </a:r>
            <a:r>
              <a:rPr lang="en-US" sz="2400" b="1" dirty="0">
                <a:latin typeface="Calibri" panose="020F0502020204030204" pitchFamily="34" charset="0"/>
                <a:cs typeface="Calibri" panose="020F0502020204030204" pitchFamily="34" charset="0"/>
              </a:rPr>
              <a:t>18.1% </a:t>
            </a:r>
            <a:r>
              <a:rPr lang="en-US" sz="2400" dirty="0">
                <a:latin typeface="Calibri" panose="020F0502020204030204" pitchFamily="34" charset="0"/>
                <a:cs typeface="Calibri" panose="020F0502020204030204" pitchFamily="34" charset="0"/>
              </a:rPr>
              <a:t>for women over 40; it was </a:t>
            </a:r>
            <a:r>
              <a:rPr lang="en-US" sz="2400" b="1" dirty="0">
                <a:latin typeface="Calibri" panose="020F0502020204030204" pitchFamily="34" charset="0"/>
                <a:cs typeface="Calibri" panose="020F0502020204030204" pitchFamily="34" charset="0"/>
              </a:rPr>
              <a:t>6.9% </a:t>
            </a:r>
            <a:r>
              <a:rPr lang="en-US" sz="2400" dirty="0">
                <a:latin typeface="Calibri" panose="020F0502020204030204" pitchFamily="34" charset="0"/>
                <a:cs typeface="Calibri" panose="020F0502020204030204" pitchFamily="34" charset="0"/>
              </a:rPr>
              <a:t>in 2012 </a:t>
            </a:r>
            <a:endParaRPr lang="it-IT"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89004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Aim of the paper</a:t>
            </a:r>
            <a:endParaRPr lang="it-IT" sz="1800" dirty="0">
              <a:solidFill>
                <a:srgbClr val="004180"/>
              </a:solidFill>
              <a:latin typeface="Arial" panose="020B0604020202020204" pitchFamily="34" charset="0"/>
              <a:cs typeface="Arial" panose="020B0604020202020204" pitchFamily="34" charset="0"/>
            </a:endParaRPr>
          </a:p>
        </p:txBody>
      </p:sp>
      <p:sp>
        <p:nvSpPr>
          <p:cNvPr id="2" name="Rettangolo 1"/>
          <p:cNvSpPr/>
          <p:nvPr/>
        </p:nvSpPr>
        <p:spPr>
          <a:xfrm>
            <a:off x="466928" y="2087290"/>
            <a:ext cx="11186808" cy="3626827"/>
          </a:xfrm>
          <a:prstGeom prst="rect">
            <a:avLst/>
          </a:prstGeom>
        </p:spPr>
        <p:txBody>
          <a:bodyPr wrap="square">
            <a:spAutoFit/>
          </a:bodyPr>
          <a:lstStyle/>
          <a:p>
            <a:pPr algn="just">
              <a:lnSpc>
                <a:spcPct val="120000"/>
              </a:lnSpc>
              <a:spcAft>
                <a:spcPts val="1200"/>
              </a:spcAft>
            </a:pPr>
            <a:r>
              <a:rPr lang="en-GB" sz="2400" dirty="0">
                <a:latin typeface="Calibri" panose="020F0502020204030204" pitchFamily="34" charset="0"/>
                <a:cs typeface="Calibri" panose="020F0502020204030204" pitchFamily="34" charset="0"/>
              </a:rPr>
              <a:t>This paper aims to assess the role of </a:t>
            </a:r>
            <a:r>
              <a:rPr lang="en-GB" sz="2400" b="1" dirty="0">
                <a:latin typeface="Calibri" panose="020F0502020204030204" pitchFamily="34" charset="0"/>
                <a:cs typeface="Calibri" panose="020F0502020204030204" pitchFamily="34" charset="0"/>
              </a:rPr>
              <a:t>social norms towards ART </a:t>
            </a:r>
            <a:r>
              <a:rPr lang="en-GB" sz="2400" dirty="0">
                <a:latin typeface="Calibri" panose="020F0502020204030204" pitchFamily="34" charset="0"/>
                <a:cs typeface="Calibri" panose="020F0502020204030204" pitchFamily="34" charset="0"/>
              </a:rPr>
              <a:t>in Italy through the use of a </a:t>
            </a:r>
            <a:r>
              <a:rPr lang="en-GB" sz="2400" b="1" dirty="0">
                <a:latin typeface="Calibri" panose="020F0502020204030204" pitchFamily="34" charset="0"/>
                <a:cs typeface="Calibri" panose="020F0502020204030204" pitchFamily="34" charset="0"/>
              </a:rPr>
              <a:t>Factorial Survey Experiment </a:t>
            </a:r>
            <a:r>
              <a:rPr lang="en-GB" sz="2400" dirty="0">
                <a:latin typeface="Calibri" panose="020F0502020204030204" pitchFamily="34" charset="0"/>
                <a:cs typeface="Calibri" panose="020F0502020204030204" pitchFamily="34" charset="0"/>
              </a:rPr>
              <a:t>(FSE)</a:t>
            </a:r>
          </a:p>
          <a:p>
            <a:pPr algn="just">
              <a:lnSpc>
                <a:spcPct val="120000"/>
              </a:lnSpc>
              <a:spcAft>
                <a:spcPts val="1200"/>
              </a:spcAft>
            </a:pPr>
            <a:r>
              <a:rPr lang="en-GB" sz="2400" b="1" u="sng" dirty="0">
                <a:latin typeface="Calibri" panose="020F0502020204030204" pitchFamily="34" charset="0"/>
                <a:cs typeface="Calibri" panose="020F0502020204030204" pitchFamily="34" charset="0"/>
              </a:rPr>
              <a:t>Objectives</a:t>
            </a:r>
            <a:r>
              <a:rPr lang="en-GB" sz="2400" dirty="0">
                <a:latin typeface="Calibri" panose="020F0502020204030204" pitchFamily="34" charset="0"/>
                <a:cs typeface="Calibri" panose="020F0502020204030204" pitchFamily="34" charset="0"/>
              </a:rPr>
              <a:t>:</a:t>
            </a:r>
          </a:p>
          <a:p>
            <a:pPr marL="342900" indent="-342900" algn="just">
              <a:lnSpc>
                <a:spcPct val="120000"/>
              </a:lnSpc>
              <a:spcAft>
                <a:spcPts val="12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to establish the </a:t>
            </a:r>
            <a:r>
              <a:rPr lang="en-GB" sz="2400" b="1" dirty="0">
                <a:latin typeface="Calibri" panose="020F0502020204030204" pitchFamily="34" charset="0"/>
                <a:cs typeface="Calibri" panose="020F0502020204030204" pitchFamily="34" charset="0"/>
              </a:rPr>
              <a:t>causal impact </a:t>
            </a:r>
            <a:r>
              <a:rPr lang="en-GB" sz="2400" dirty="0">
                <a:latin typeface="Calibri" panose="020F0502020204030204" pitchFamily="34" charset="0"/>
                <a:cs typeface="Calibri" panose="020F0502020204030204" pitchFamily="34" charset="0"/>
              </a:rPr>
              <a:t>of different possible </a:t>
            </a:r>
            <a:r>
              <a:rPr lang="en-GB" sz="2400" b="1" dirty="0">
                <a:latin typeface="Calibri" panose="020F0502020204030204" pitchFamily="34" charset="0"/>
                <a:cs typeface="Calibri" panose="020F0502020204030204" pitchFamily="34" charset="0"/>
              </a:rPr>
              <a:t>characteristics of the ART treatment </a:t>
            </a:r>
            <a:r>
              <a:rPr lang="en-GB" sz="2400" dirty="0">
                <a:latin typeface="Calibri" panose="020F0502020204030204" pitchFamily="34" charset="0"/>
                <a:cs typeface="Calibri" panose="020F0502020204030204" pitchFamily="34" charset="0"/>
              </a:rPr>
              <a:t>on what a couple </a:t>
            </a:r>
            <a:r>
              <a:rPr lang="en-GB" sz="2400" b="1" i="1" dirty="0">
                <a:latin typeface="Calibri" panose="020F0502020204030204" pitchFamily="34" charset="0"/>
                <a:cs typeface="Calibri" panose="020F0502020204030204" pitchFamily="34" charset="0"/>
              </a:rPr>
              <a:t>should</a:t>
            </a:r>
            <a:r>
              <a:rPr lang="en-GB" sz="2400" dirty="0">
                <a:latin typeface="Calibri" panose="020F0502020204030204" pitchFamily="34" charset="0"/>
                <a:cs typeface="Calibri" panose="020F0502020204030204" pitchFamily="34" charset="0"/>
              </a:rPr>
              <a:t> and </a:t>
            </a:r>
            <a:r>
              <a:rPr lang="en-GB" sz="2400" b="1" i="1" dirty="0">
                <a:latin typeface="Calibri" panose="020F0502020204030204" pitchFamily="34" charset="0"/>
                <a:cs typeface="Calibri" panose="020F0502020204030204" pitchFamily="34" charset="0"/>
              </a:rPr>
              <a:t>will</a:t>
            </a:r>
            <a:r>
              <a:rPr lang="en-GB" sz="2400" dirty="0">
                <a:latin typeface="Calibri" panose="020F0502020204030204" pitchFamily="34" charset="0"/>
                <a:cs typeface="Calibri" panose="020F0502020204030204" pitchFamily="34" charset="0"/>
              </a:rPr>
              <a:t> do with respect to the eventual use of ART to achieve their fertility goals</a:t>
            </a:r>
          </a:p>
          <a:p>
            <a:pPr marL="342900" indent="-342900" algn="just">
              <a:lnSpc>
                <a:spcPct val="120000"/>
              </a:lnSpc>
              <a:spcAft>
                <a:spcPts val="12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to analyse </a:t>
            </a:r>
            <a:r>
              <a:rPr lang="en-GB" sz="2400" b="1" dirty="0">
                <a:latin typeface="Calibri" panose="020F0502020204030204" pitchFamily="34" charset="0"/>
                <a:cs typeface="Calibri" panose="020F0502020204030204" pitchFamily="34" charset="0"/>
              </a:rPr>
              <a:t>heterogeneity </a:t>
            </a:r>
            <a:r>
              <a:rPr lang="en-GB" sz="2400" dirty="0">
                <a:latin typeface="Calibri" panose="020F0502020204030204" pitchFamily="34" charset="0"/>
                <a:cs typeface="Calibri" panose="020F0502020204030204" pitchFamily="34" charset="0"/>
              </a:rPr>
              <a:t>based on couples’ characteristics</a:t>
            </a:r>
          </a:p>
        </p:txBody>
      </p:sp>
    </p:spTree>
    <p:extLst>
      <p:ext uri="{BB962C8B-B14F-4D97-AF65-F5344CB8AC3E}">
        <p14:creationId xmlns:p14="http://schemas.microsoft.com/office/powerpoint/2010/main" val="37591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Methodology</a:t>
            </a:r>
            <a:endParaRPr lang="it-IT" sz="1800" dirty="0">
              <a:solidFill>
                <a:srgbClr val="004180"/>
              </a:solidFill>
              <a:latin typeface="Arial" panose="020B0604020202020204" pitchFamily="34" charset="0"/>
              <a:cs typeface="Arial" panose="020B0604020202020204" pitchFamily="34" charset="0"/>
            </a:endParaRPr>
          </a:p>
        </p:txBody>
      </p:sp>
      <p:sp>
        <p:nvSpPr>
          <p:cNvPr id="2" name="Rettangolo 1"/>
          <p:cNvSpPr/>
          <p:nvPr/>
        </p:nvSpPr>
        <p:spPr>
          <a:xfrm>
            <a:off x="466928" y="2087290"/>
            <a:ext cx="11186808" cy="2923877"/>
          </a:xfrm>
          <a:prstGeom prst="rect">
            <a:avLst/>
          </a:prstGeom>
        </p:spPr>
        <p:txBody>
          <a:bodyPr wrap="square">
            <a:spAutoFit/>
          </a:bodyPr>
          <a:lstStyle/>
          <a:p>
            <a:pPr algn="just">
              <a:lnSpc>
                <a:spcPct val="120000"/>
              </a:lnSpc>
              <a:spcAft>
                <a:spcPts val="1200"/>
              </a:spcAft>
            </a:pPr>
            <a:r>
              <a:rPr lang="en-GB" sz="2400" dirty="0">
                <a:latin typeface="Calibri" panose="020F0502020204030204" pitchFamily="34" charset="0"/>
                <a:cs typeface="Calibri" panose="020F0502020204030204" pitchFamily="34" charset="0"/>
              </a:rPr>
              <a:t>Data collection between </a:t>
            </a:r>
            <a:r>
              <a:rPr lang="en-GB" sz="2400" b="1" dirty="0">
                <a:latin typeface="Calibri" panose="020F0502020204030204" pitchFamily="34" charset="0"/>
                <a:cs typeface="Calibri" panose="020F0502020204030204" pitchFamily="34" charset="0"/>
              </a:rPr>
              <a:t>July 4</a:t>
            </a:r>
            <a:r>
              <a:rPr lang="en-GB" sz="2400" b="1" baseline="30000" dirty="0">
                <a:latin typeface="Calibri" panose="020F0502020204030204" pitchFamily="34" charset="0"/>
                <a:cs typeface="Calibri" panose="020F0502020204030204" pitchFamily="34" charset="0"/>
              </a:rPr>
              <a:t>th</a:t>
            </a:r>
            <a:r>
              <a:rPr lang="en-GB" sz="2400" b="1" dirty="0">
                <a:latin typeface="Calibri" panose="020F0502020204030204" pitchFamily="34" charset="0"/>
                <a:cs typeface="Calibri" panose="020F0502020204030204" pitchFamily="34" charset="0"/>
              </a:rPr>
              <a:t>, 2024 </a:t>
            </a:r>
            <a:r>
              <a:rPr lang="en-GB" sz="2400" dirty="0">
                <a:latin typeface="Calibri" panose="020F0502020204030204" pitchFamily="34" charset="0"/>
                <a:cs typeface="Calibri" panose="020F0502020204030204" pitchFamily="34" charset="0"/>
              </a:rPr>
              <a:t>and </a:t>
            </a:r>
            <a:r>
              <a:rPr lang="en-GB" sz="2400" b="1" dirty="0">
                <a:latin typeface="Calibri" panose="020F0502020204030204" pitchFamily="34" charset="0"/>
                <a:cs typeface="Calibri" panose="020F0502020204030204" pitchFamily="34" charset="0"/>
              </a:rPr>
              <a:t>October 15</a:t>
            </a:r>
            <a:r>
              <a:rPr lang="en-GB" sz="2400" b="1" baseline="30000" dirty="0">
                <a:latin typeface="Calibri" panose="020F0502020204030204" pitchFamily="34" charset="0"/>
                <a:cs typeface="Calibri" panose="020F0502020204030204" pitchFamily="34" charset="0"/>
              </a:rPr>
              <a:t>th</a:t>
            </a:r>
            <a:r>
              <a:rPr lang="en-GB" sz="2400" b="1" dirty="0">
                <a:latin typeface="Calibri" panose="020F0502020204030204" pitchFamily="34" charset="0"/>
                <a:cs typeface="Calibri" panose="020F0502020204030204" pitchFamily="34" charset="0"/>
              </a:rPr>
              <a:t>, 2024</a:t>
            </a:r>
          </a:p>
          <a:p>
            <a:pPr algn="just">
              <a:lnSpc>
                <a:spcPct val="120000"/>
              </a:lnSpc>
              <a:spcAft>
                <a:spcPts val="1200"/>
              </a:spcAft>
            </a:pPr>
            <a:r>
              <a:rPr lang="en-GB" sz="2400" b="1" dirty="0">
                <a:latin typeface="Calibri" panose="020F0502020204030204" pitchFamily="34" charset="0"/>
                <a:cs typeface="Calibri" panose="020F0502020204030204" pitchFamily="34" charset="0"/>
              </a:rPr>
              <a:t>Sample size</a:t>
            </a:r>
            <a:r>
              <a:rPr lang="en-GB" sz="2400" dirty="0">
                <a:latin typeface="Calibri" panose="020F0502020204030204" pitchFamily="34" charset="0"/>
                <a:cs typeface="Calibri" panose="020F0502020204030204" pitchFamily="34" charset="0"/>
              </a:rPr>
              <a:t>: 4,728</a:t>
            </a:r>
          </a:p>
          <a:p>
            <a:pPr algn="just">
              <a:lnSpc>
                <a:spcPct val="120000"/>
              </a:lnSpc>
              <a:spcAft>
                <a:spcPts val="1200"/>
              </a:spcAft>
            </a:pPr>
            <a:r>
              <a:rPr lang="en-GB" sz="2400" b="1" dirty="0">
                <a:latin typeface="Calibri" panose="020F0502020204030204" pitchFamily="34" charset="0"/>
                <a:cs typeface="Calibri" panose="020F0502020204030204" pitchFamily="34" charset="0"/>
              </a:rPr>
              <a:t>Target sample</a:t>
            </a:r>
            <a:r>
              <a:rPr lang="en-GB" sz="2400" dirty="0">
                <a:latin typeface="Calibri" panose="020F0502020204030204" pitchFamily="34" charset="0"/>
                <a:cs typeface="Calibri" panose="020F0502020204030204" pitchFamily="34" charset="0"/>
              </a:rPr>
              <a:t>: individuals </a:t>
            </a:r>
            <a:r>
              <a:rPr lang="en-GB" sz="2400" b="1" dirty="0">
                <a:latin typeface="Calibri" panose="020F0502020204030204" pitchFamily="34" charset="0"/>
                <a:cs typeface="Calibri" panose="020F0502020204030204" pitchFamily="34" charset="0"/>
              </a:rPr>
              <a:t>in a heterosexual union</a:t>
            </a:r>
            <a:r>
              <a:rPr lang="en-GB" sz="2400" dirty="0">
                <a:latin typeface="Calibri" panose="020F0502020204030204" pitchFamily="34" charset="0"/>
                <a:cs typeface="Calibri" panose="020F0502020204030204" pitchFamily="34" charset="0"/>
              </a:rPr>
              <a:t> (married, cohabiting, or LAT)</a:t>
            </a:r>
          </a:p>
          <a:p>
            <a:pPr algn="just">
              <a:lnSpc>
                <a:spcPct val="120000"/>
              </a:lnSpc>
              <a:spcAft>
                <a:spcPts val="1200"/>
              </a:spcAft>
            </a:pPr>
            <a:r>
              <a:rPr lang="en-GB" sz="2400" b="1" dirty="0">
                <a:latin typeface="Calibri" panose="020F0502020204030204" pitchFamily="34" charset="0"/>
                <a:cs typeface="Calibri" panose="020F0502020204030204" pitchFamily="34" charset="0"/>
              </a:rPr>
              <a:t>Age range</a:t>
            </a:r>
            <a:r>
              <a:rPr lang="en-GB" sz="2400" dirty="0">
                <a:latin typeface="Calibri" panose="020F0502020204030204" pitchFamily="34" charset="0"/>
                <a:cs typeface="Calibri" panose="020F0502020204030204" pitchFamily="34" charset="0"/>
              </a:rPr>
              <a:t>: 25-49</a:t>
            </a:r>
          </a:p>
          <a:p>
            <a:pPr algn="just">
              <a:lnSpc>
                <a:spcPct val="120000"/>
              </a:lnSpc>
              <a:spcAft>
                <a:spcPts val="1200"/>
              </a:spcAft>
            </a:pPr>
            <a:r>
              <a:rPr lang="en-GB" sz="2400" b="1" dirty="0">
                <a:latin typeface="Calibri" panose="020F0502020204030204" pitchFamily="34" charset="0"/>
                <a:cs typeface="Calibri" panose="020F0502020204030204" pitchFamily="34" charset="0"/>
              </a:rPr>
              <a:t>Quotas</a:t>
            </a:r>
            <a:r>
              <a:rPr lang="en-GB" sz="2400" dirty="0">
                <a:latin typeface="Calibri" panose="020F0502020204030204" pitchFamily="34" charset="0"/>
                <a:cs typeface="Calibri" panose="020F0502020204030204" pitchFamily="34" charset="0"/>
              </a:rPr>
              <a:t>: sex, 5-year age classes, region of residence, education (by sex) </a:t>
            </a:r>
          </a:p>
        </p:txBody>
      </p:sp>
    </p:spTree>
    <p:extLst>
      <p:ext uri="{BB962C8B-B14F-4D97-AF65-F5344CB8AC3E}">
        <p14:creationId xmlns:p14="http://schemas.microsoft.com/office/powerpoint/2010/main" val="2390328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The vignettes</a:t>
            </a:r>
            <a:endParaRPr lang="it-IT" sz="1800" dirty="0">
              <a:solidFill>
                <a:srgbClr val="004180"/>
              </a:solidFill>
              <a:latin typeface="Arial" panose="020B0604020202020204" pitchFamily="34" charset="0"/>
              <a:cs typeface="Arial" panose="020B0604020202020204" pitchFamily="34" charset="0"/>
            </a:endParaRPr>
          </a:p>
        </p:txBody>
      </p:sp>
      <p:sp>
        <p:nvSpPr>
          <p:cNvPr id="2" name="Rettangolo 1"/>
          <p:cNvSpPr/>
          <p:nvPr/>
        </p:nvSpPr>
        <p:spPr>
          <a:xfrm>
            <a:off x="502596" y="1844674"/>
            <a:ext cx="11186808" cy="4282711"/>
          </a:xfrm>
          <a:prstGeom prst="rect">
            <a:avLst/>
          </a:prstGeom>
        </p:spPr>
        <p:txBody>
          <a:bodyPr wrap="square">
            <a:spAutoFit/>
          </a:bodyPr>
          <a:lstStyle/>
          <a:p>
            <a:pPr algn="just">
              <a:lnSpc>
                <a:spcPct val="120000"/>
              </a:lnSpc>
              <a:spcAft>
                <a:spcPts val="1200"/>
              </a:spcAft>
            </a:pPr>
            <a:r>
              <a:rPr lang="en-GB" sz="2400" dirty="0">
                <a:latin typeface="Calibri" panose="020F0502020204030204" pitchFamily="34" charset="0"/>
                <a:cs typeface="Calibri" panose="020F0502020204030204" pitchFamily="34" charset="0"/>
              </a:rPr>
              <a:t>We manipulate several dimensions: </a:t>
            </a:r>
          </a:p>
          <a:p>
            <a:pPr marL="342900" indent="-342900" algn="just">
              <a:lnSpc>
                <a:spcPct val="120000"/>
              </a:lnSpc>
              <a:spcAft>
                <a:spcPts val="12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Three dimensions relate to the </a:t>
            </a:r>
            <a:r>
              <a:rPr lang="en-GB" sz="2400" b="1" dirty="0">
                <a:latin typeface="Calibri" panose="020F0502020204030204" pitchFamily="34" charset="0"/>
                <a:cs typeface="Calibri" panose="020F0502020204030204" pitchFamily="34" charset="0"/>
              </a:rPr>
              <a:t>couple’s situation</a:t>
            </a:r>
            <a:r>
              <a:rPr lang="en-GB" sz="2400" dirty="0">
                <a:latin typeface="Calibri" panose="020F0502020204030204" pitchFamily="34" charset="0"/>
                <a:cs typeface="Calibri" panose="020F0502020204030204" pitchFamily="34" charset="0"/>
              </a:rPr>
              <a:t>:</a:t>
            </a:r>
            <a:r>
              <a:rPr lang="en-GB" sz="2400" b="1" dirty="0">
                <a:latin typeface="Calibri" panose="020F0502020204030204" pitchFamily="34" charset="0"/>
                <a:cs typeface="Calibri" panose="020F0502020204030204" pitchFamily="34" charset="0"/>
              </a:rPr>
              <a:t> </a:t>
            </a:r>
          </a:p>
          <a:p>
            <a:pPr marL="914400" lvl="1" indent="-457200" algn="just">
              <a:lnSpc>
                <a:spcPct val="110000"/>
              </a:lnSpc>
              <a:spcAft>
                <a:spcPts val="600"/>
              </a:spcAft>
              <a:buFont typeface="+mj-lt"/>
              <a:buAutoNum type="arabicParenR"/>
            </a:pPr>
            <a:r>
              <a:rPr lang="en-GB" sz="2000" dirty="0">
                <a:latin typeface="Calibri" panose="020F0502020204030204" pitchFamily="34" charset="0"/>
                <a:cs typeface="Calibri" panose="020F0502020204030204" pitchFamily="34" charset="0"/>
              </a:rPr>
              <a:t> woman’s</a:t>
            </a:r>
            <a:r>
              <a:rPr lang="en-GB" sz="2000" b="1" dirty="0">
                <a:latin typeface="Calibri" panose="020F0502020204030204" pitchFamily="34" charset="0"/>
                <a:cs typeface="Calibri" panose="020F0502020204030204" pitchFamily="34" charset="0"/>
              </a:rPr>
              <a:t> age group</a:t>
            </a:r>
            <a:r>
              <a:rPr lang="en-GB" sz="2000" dirty="0">
                <a:latin typeface="Calibri" panose="020F0502020204030204" pitchFamily="34" charset="0"/>
                <a:cs typeface="Calibri" panose="020F0502020204030204" pitchFamily="34" charset="0"/>
              </a:rPr>
              <a:t>, </a:t>
            </a:r>
          </a:p>
          <a:p>
            <a:pPr marL="914400" lvl="1" indent="-457200" algn="just">
              <a:lnSpc>
                <a:spcPct val="110000"/>
              </a:lnSpc>
              <a:spcAft>
                <a:spcPts val="600"/>
              </a:spcAft>
              <a:buFont typeface="+mj-lt"/>
              <a:buAutoNum type="arabicParenR"/>
            </a:pPr>
            <a:r>
              <a:rPr lang="en-GB" sz="2000" dirty="0">
                <a:latin typeface="Calibri" panose="020F0502020204030204" pitchFamily="34" charset="0"/>
                <a:cs typeface="Calibri" panose="020F0502020204030204" pitchFamily="34" charset="0"/>
              </a:rPr>
              <a:t> if the couple already </a:t>
            </a:r>
            <a:r>
              <a:rPr lang="en-GB" sz="2000" b="1" dirty="0">
                <a:latin typeface="Calibri" panose="020F0502020204030204" pitchFamily="34" charset="0"/>
                <a:cs typeface="Calibri" panose="020F0502020204030204" pitchFamily="34" charset="0"/>
              </a:rPr>
              <a:t>has one child</a:t>
            </a:r>
            <a:r>
              <a:rPr lang="en-GB" sz="2000" dirty="0">
                <a:latin typeface="Calibri" panose="020F0502020204030204" pitchFamily="34" charset="0"/>
                <a:cs typeface="Calibri" panose="020F0502020204030204" pitchFamily="34" charset="0"/>
              </a:rPr>
              <a:t> (and related income)</a:t>
            </a:r>
          </a:p>
          <a:p>
            <a:pPr marL="914400" lvl="1" indent="-457200" algn="just">
              <a:lnSpc>
                <a:spcPct val="110000"/>
              </a:lnSpc>
              <a:spcAft>
                <a:spcPts val="600"/>
              </a:spcAft>
              <a:buFont typeface="+mj-lt"/>
              <a:buAutoNum type="arabicParenR"/>
            </a:pPr>
            <a:r>
              <a:rPr lang="en-GB" sz="2000" dirty="0">
                <a:latin typeface="Calibri" panose="020F0502020204030204" pitchFamily="34" charset="0"/>
                <a:cs typeface="Calibri" panose="020F0502020204030204" pitchFamily="34" charset="0"/>
              </a:rPr>
              <a:t> time spent in attempting conception</a:t>
            </a:r>
            <a:endParaRPr lang="en-GB" sz="2000" b="1" dirty="0">
              <a:latin typeface="Calibri" panose="020F0502020204030204" pitchFamily="34" charset="0"/>
              <a:cs typeface="Calibri" panose="020F0502020204030204" pitchFamily="34" charset="0"/>
            </a:endParaRPr>
          </a:p>
          <a:p>
            <a:pPr marL="342900" indent="-342900" algn="just">
              <a:lnSpc>
                <a:spcPct val="120000"/>
              </a:lnSpc>
              <a:spcAft>
                <a:spcPts val="12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Three dimensions relate to the </a:t>
            </a:r>
            <a:r>
              <a:rPr lang="en-GB" sz="2400" b="1" dirty="0">
                <a:latin typeface="Calibri" panose="020F0502020204030204" pitchFamily="34" charset="0"/>
                <a:cs typeface="Calibri" panose="020F0502020204030204" pitchFamily="34" charset="0"/>
              </a:rPr>
              <a:t>ART treatment</a:t>
            </a:r>
            <a:r>
              <a:rPr lang="en-GB" sz="2400" dirty="0">
                <a:latin typeface="Calibri" panose="020F0502020204030204" pitchFamily="34" charset="0"/>
                <a:cs typeface="Calibri" panose="020F0502020204030204" pitchFamily="34" charset="0"/>
              </a:rPr>
              <a:t>: </a:t>
            </a:r>
          </a:p>
          <a:p>
            <a:pPr marL="914400" lvl="1" indent="-457200" algn="just">
              <a:lnSpc>
                <a:spcPct val="110000"/>
              </a:lnSpc>
              <a:spcAft>
                <a:spcPts val="600"/>
              </a:spcAft>
              <a:buFont typeface="+mj-lt"/>
              <a:buAutoNum type="arabicParenR" startAt="4"/>
            </a:pPr>
            <a:r>
              <a:rPr lang="en-GB" sz="2000" dirty="0">
                <a:latin typeface="Calibri" panose="020F0502020204030204" pitchFamily="34" charset="0"/>
                <a:cs typeface="Calibri" panose="020F0502020204030204" pitchFamily="34" charset="0"/>
              </a:rPr>
              <a:t> </a:t>
            </a:r>
            <a:r>
              <a:rPr lang="en-GB" sz="2000" b="1" dirty="0">
                <a:latin typeface="Calibri" panose="020F0502020204030204" pitchFamily="34" charset="0"/>
                <a:cs typeface="Calibri" panose="020F0502020204030204" pitchFamily="34" charset="0"/>
              </a:rPr>
              <a:t>cost</a:t>
            </a:r>
            <a:r>
              <a:rPr lang="en-GB" sz="2000" dirty="0">
                <a:latin typeface="Calibri" panose="020F0502020204030204" pitchFamily="34" charset="0"/>
                <a:cs typeface="Calibri" panose="020F0502020204030204" pitchFamily="34" charset="0"/>
              </a:rPr>
              <a:t> of treatment</a:t>
            </a:r>
          </a:p>
          <a:p>
            <a:pPr marL="914400" lvl="1" indent="-457200" algn="just">
              <a:lnSpc>
                <a:spcPct val="110000"/>
              </a:lnSpc>
              <a:spcAft>
                <a:spcPts val="600"/>
              </a:spcAft>
              <a:buFont typeface="+mj-lt"/>
              <a:buAutoNum type="arabicParenR" startAt="4"/>
            </a:pPr>
            <a:r>
              <a:rPr lang="en-GB" sz="2000" dirty="0">
                <a:latin typeface="Calibri" panose="020F0502020204030204" pitchFamily="34" charset="0"/>
                <a:cs typeface="Calibri" panose="020F0502020204030204" pitchFamily="34" charset="0"/>
              </a:rPr>
              <a:t> </a:t>
            </a:r>
            <a:r>
              <a:rPr lang="en-GB" sz="2000" b="1" dirty="0">
                <a:latin typeface="Calibri" panose="020F0502020204030204" pitchFamily="34" charset="0"/>
                <a:cs typeface="Calibri" panose="020F0502020204030204" pitchFamily="34" charset="0"/>
              </a:rPr>
              <a:t>source of gametes</a:t>
            </a:r>
            <a:endParaRPr lang="en-GB" sz="2000" dirty="0">
              <a:latin typeface="Calibri" panose="020F0502020204030204" pitchFamily="34" charset="0"/>
              <a:cs typeface="Calibri" panose="020F0502020204030204" pitchFamily="34" charset="0"/>
            </a:endParaRPr>
          </a:p>
          <a:p>
            <a:pPr marL="914400" lvl="1" indent="-457200" algn="just">
              <a:lnSpc>
                <a:spcPct val="110000"/>
              </a:lnSpc>
              <a:spcAft>
                <a:spcPts val="600"/>
              </a:spcAft>
              <a:buFont typeface="+mj-lt"/>
              <a:buAutoNum type="arabicParenR" startAt="4"/>
            </a:pPr>
            <a:r>
              <a:rPr lang="en-GB" sz="2000" dirty="0">
                <a:latin typeface="Calibri" panose="020F0502020204030204" pitchFamily="34" charset="0"/>
                <a:cs typeface="Calibri" panose="020F0502020204030204" pitchFamily="34" charset="0"/>
              </a:rPr>
              <a:t> </a:t>
            </a:r>
            <a:r>
              <a:rPr lang="en-GB" sz="2000" b="1" dirty="0">
                <a:latin typeface="Calibri" panose="020F0502020204030204" pitchFamily="34" charset="0"/>
                <a:cs typeface="Calibri" panose="020F0502020204030204" pitchFamily="34" charset="0"/>
              </a:rPr>
              <a:t>proximity</a:t>
            </a:r>
            <a:r>
              <a:rPr lang="en-GB" sz="2000" dirty="0">
                <a:latin typeface="Calibri" panose="020F0502020204030204" pitchFamily="34" charset="0"/>
                <a:cs typeface="Calibri" panose="020F0502020204030204" pitchFamily="34" charset="0"/>
              </a:rPr>
              <a:t> to the </a:t>
            </a:r>
            <a:r>
              <a:rPr lang="en-GB" sz="2000" b="1" dirty="0">
                <a:latin typeface="Calibri" panose="020F0502020204030204" pitchFamily="34" charset="0"/>
                <a:cs typeface="Calibri" panose="020F0502020204030204" pitchFamily="34" charset="0"/>
              </a:rPr>
              <a:t>fertility </a:t>
            </a:r>
            <a:r>
              <a:rPr lang="en-GB" sz="2000" b="1" dirty="0" err="1">
                <a:latin typeface="Calibri" panose="020F0502020204030204" pitchFamily="34" charset="0"/>
                <a:cs typeface="Calibri" panose="020F0502020204030204" pitchFamily="34" charset="0"/>
              </a:rPr>
              <a:t>center</a:t>
            </a:r>
            <a:endParaRPr lang="en-GB"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4724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The vignettes</a:t>
            </a:r>
            <a:endParaRPr lang="it-IT" sz="1800" dirty="0">
              <a:solidFill>
                <a:srgbClr val="004180"/>
              </a:solidFill>
              <a:latin typeface="Arial" panose="020B0604020202020204" pitchFamily="34" charset="0"/>
              <a:cs typeface="Arial" panose="020B0604020202020204" pitchFamily="34" charset="0"/>
            </a:endParaRPr>
          </a:p>
        </p:txBody>
      </p:sp>
      <p:sp>
        <p:nvSpPr>
          <p:cNvPr id="2" name="Rettangolo 1"/>
          <p:cNvSpPr/>
          <p:nvPr/>
        </p:nvSpPr>
        <p:spPr>
          <a:xfrm>
            <a:off x="466928" y="1995130"/>
            <a:ext cx="11390110" cy="4862870"/>
          </a:xfrm>
          <a:prstGeom prst="rect">
            <a:avLst/>
          </a:prstGeom>
        </p:spPr>
        <p:txBody>
          <a:bodyPr wrap="square">
            <a:spAutoFit/>
          </a:bodyPr>
          <a:lstStyle/>
          <a:p>
            <a:pPr algn="just">
              <a:lnSpc>
                <a:spcPct val="100000"/>
              </a:lnSpc>
              <a:spcAft>
                <a:spcPts val="1200"/>
              </a:spcAft>
            </a:pPr>
            <a:r>
              <a:rPr lang="en-GB" sz="2400" dirty="0">
                <a:latin typeface="Calibri" panose="020F0502020204030204" pitchFamily="34" charset="0"/>
                <a:cs typeface="Calibri" panose="020F0502020204030204" pitchFamily="34" charset="0"/>
              </a:rPr>
              <a:t>Dimensions (and levels):</a:t>
            </a:r>
          </a:p>
          <a:p>
            <a:pPr marL="342900" indent="-342900" algn="just">
              <a:lnSpc>
                <a:spcPct val="100000"/>
              </a:lnSpc>
              <a:spcAft>
                <a:spcPts val="1200"/>
              </a:spcAft>
              <a:buFont typeface="Arial" panose="020B0604020202020204" pitchFamily="34" charset="0"/>
              <a:buChar char="•"/>
            </a:pPr>
            <a:r>
              <a:rPr lang="en-GB" sz="2400" b="1" dirty="0">
                <a:latin typeface="Calibri" panose="020F0502020204030204" pitchFamily="34" charset="0"/>
                <a:cs typeface="Calibri" panose="020F0502020204030204" pitchFamily="34" charset="0"/>
              </a:rPr>
              <a:t>Parity</a:t>
            </a:r>
            <a:r>
              <a:rPr lang="en-GB" sz="2400" dirty="0">
                <a:latin typeface="Calibri" panose="020F0502020204030204" pitchFamily="34" charset="0"/>
                <a:cs typeface="Calibri" panose="020F0502020204030204" pitchFamily="34" charset="0"/>
              </a:rPr>
              <a:t> (2): childless </a:t>
            </a:r>
            <a:r>
              <a:rPr lang="en-GB" sz="2400" i="1" dirty="0">
                <a:latin typeface="Calibri" panose="020F0502020204030204" pitchFamily="34" charset="0"/>
                <a:cs typeface="Calibri" panose="020F0502020204030204" pitchFamily="34" charset="0"/>
              </a:rPr>
              <a:t>vs.</a:t>
            </a:r>
            <a:r>
              <a:rPr lang="en-GB" sz="2400" dirty="0">
                <a:latin typeface="Calibri" panose="020F0502020204030204" pitchFamily="34" charset="0"/>
                <a:cs typeface="Calibri" panose="020F0502020204030204" pitchFamily="34" charset="0"/>
              </a:rPr>
              <a:t> one child (with a household income related to the parity)</a:t>
            </a:r>
          </a:p>
          <a:p>
            <a:pPr marL="342900" indent="-342900" algn="just">
              <a:lnSpc>
                <a:spcPct val="100000"/>
              </a:lnSpc>
              <a:spcAft>
                <a:spcPts val="1200"/>
              </a:spcAft>
              <a:buFont typeface="Arial" panose="020B0604020202020204" pitchFamily="34" charset="0"/>
              <a:buChar char="•"/>
            </a:pPr>
            <a:r>
              <a:rPr lang="en-GB" sz="2400" b="1" dirty="0">
                <a:latin typeface="Calibri" panose="020F0502020204030204" pitchFamily="34" charset="0"/>
                <a:cs typeface="Calibri" panose="020F0502020204030204" pitchFamily="34" charset="0"/>
              </a:rPr>
              <a:t>Woman’s age group</a:t>
            </a:r>
            <a:r>
              <a:rPr lang="en-GB" sz="2400" dirty="0">
                <a:latin typeface="Calibri" panose="020F0502020204030204" pitchFamily="34" charset="0"/>
                <a:cs typeface="Calibri" panose="020F0502020204030204" pitchFamily="34" charset="0"/>
              </a:rPr>
              <a:t> (4): &lt;35 years old; 35-39 years old; 40-42 years old; &gt;=43 years old</a:t>
            </a:r>
          </a:p>
          <a:p>
            <a:pPr marL="342900" indent="-342900" algn="just">
              <a:lnSpc>
                <a:spcPct val="100000"/>
              </a:lnSpc>
              <a:spcAft>
                <a:spcPts val="1200"/>
              </a:spcAft>
              <a:buFont typeface="Arial" panose="020B0604020202020204" pitchFamily="34" charset="0"/>
              <a:buChar char="•"/>
            </a:pPr>
            <a:r>
              <a:rPr lang="en-US" sz="2400" b="1" dirty="0">
                <a:latin typeface="Calibri" panose="020F0502020204030204" pitchFamily="34" charset="0"/>
                <a:cs typeface="Calibri" panose="020F0502020204030204" pitchFamily="34" charset="0"/>
              </a:rPr>
              <a:t>Time spent in attempting conception </a:t>
            </a:r>
            <a:r>
              <a:rPr lang="en-GB" sz="2400" dirty="0">
                <a:latin typeface="Calibri" panose="020F0502020204030204" pitchFamily="34" charset="0"/>
                <a:cs typeface="Calibri" panose="020F0502020204030204" pitchFamily="34" charset="0"/>
              </a:rPr>
              <a:t>(3): 1 year; 2 years; 3 or more years</a:t>
            </a:r>
          </a:p>
          <a:p>
            <a:pPr marL="342900" indent="-342900" algn="just">
              <a:lnSpc>
                <a:spcPct val="100000"/>
              </a:lnSpc>
              <a:spcAft>
                <a:spcPts val="1200"/>
              </a:spcAft>
              <a:buFont typeface="Arial" panose="020B0604020202020204" pitchFamily="34" charset="0"/>
              <a:buChar char="•"/>
            </a:pPr>
            <a:r>
              <a:rPr lang="en-GB" sz="2400" b="1" dirty="0">
                <a:latin typeface="Calibri" panose="020F0502020204030204" pitchFamily="34" charset="0"/>
                <a:cs typeface="Calibri" panose="020F0502020204030204" pitchFamily="34" charset="0"/>
              </a:rPr>
              <a:t>Cost of treatment </a:t>
            </a:r>
            <a:r>
              <a:rPr lang="en-GB" sz="2400" dirty="0">
                <a:latin typeface="Calibri" panose="020F0502020204030204" pitchFamily="34" charset="0"/>
                <a:cs typeface="Calibri" panose="020F0502020204030204" pitchFamily="34" charset="0"/>
              </a:rPr>
              <a:t>(2): 3,000 euros vs. no living costs </a:t>
            </a:r>
          </a:p>
          <a:p>
            <a:pPr marL="342900" indent="-342900" algn="just">
              <a:lnSpc>
                <a:spcPct val="100000"/>
              </a:lnSpc>
              <a:spcAft>
                <a:spcPts val="1200"/>
              </a:spcAft>
              <a:buFont typeface="Arial" panose="020B0604020202020204" pitchFamily="34" charset="0"/>
              <a:buChar char="•"/>
            </a:pPr>
            <a:r>
              <a:rPr lang="en-GB" sz="2400" b="1" dirty="0">
                <a:latin typeface="Calibri" panose="020F0502020204030204" pitchFamily="34" charset="0"/>
                <a:cs typeface="Calibri" panose="020F0502020204030204" pitchFamily="34" charset="0"/>
              </a:rPr>
              <a:t>Source of gametes </a:t>
            </a:r>
            <a:r>
              <a:rPr lang="en-GB" sz="2400" dirty="0">
                <a:latin typeface="Calibri" panose="020F0502020204030204" pitchFamily="34" charset="0"/>
                <a:cs typeface="Calibri" panose="020F0502020204030204" pitchFamily="34" charset="0"/>
              </a:rPr>
              <a:t>(3): Homologous; heterologous (sperm from donor); heterologous (egg from donor)</a:t>
            </a:r>
          </a:p>
          <a:p>
            <a:pPr marL="342900" indent="-342900" algn="just">
              <a:lnSpc>
                <a:spcPct val="100000"/>
              </a:lnSpc>
              <a:spcAft>
                <a:spcPts val="1200"/>
              </a:spcAft>
              <a:buFont typeface="Arial" panose="020B0604020202020204" pitchFamily="34" charset="0"/>
              <a:buChar char="•"/>
            </a:pPr>
            <a:r>
              <a:rPr lang="en-US" sz="2400" b="1" dirty="0">
                <a:latin typeface="Calibri" panose="020F0502020204030204" pitchFamily="34" charset="0"/>
                <a:cs typeface="Calibri" panose="020F0502020204030204" pitchFamily="34" charset="0"/>
              </a:rPr>
              <a:t>Proximity to the infertility center </a:t>
            </a:r>
            <a:r>
              <a:rPr lang="en-GB" sz="2400" dirty="0">
                <a:latin typeface="Calibri" panose="020F0502020204030204" pitchFamily="34" charset="0"/>
                <a:cs typeface="Calibri" panose="020F0502020204030204" pitchFamily="34" charset="0"/>
              </a:rPr>
              <a:t>(3): </a:t>
            </a:r>
            <a:r>
              <a:rPr lang="en-US" sz="2400" dirty="0">
                <a:latin typeface="Calibri" panose="020F0502020204030204" pitchFamily="34" charset="0"/>
                <a:cs typeface="Calibri" panose="020F0502020204030204" pitchFamily="34" charset="0"/>
              </a:rPr>
              <a:t>Within the resident region / Outside the region / Abroad</a:t>
            </a:r>
            <a:endParaRPr lang="en-GB" sz="2400" dirty="0">
              <a:latin typeface="Calibri" panose="020F0502020204030204" pitchFamily="34" charset="0"/>
              <a:cs typeface="Calibri" panose="020F0502020204030204" pitchFamily="34" charset="0"/>
            </a:endParaRPr>
          </a:p>
          <a:p>
            <a:pPr algn="just">
              <a:lnSpc>
                <a:spcPct val="100000"/>
              </a:lnSpc>
              <a:spcAft>
                <a:spcPts val="1200"/>
              </a:spcAft>
            </a:pPr>
            <a:r>
              <a:rPr lang="en-GB" sz="2400" dirty="0">
                <a:latin typeface="Calibri" panose="020F0502020204030204" pitchFamily="34" charset="0"/>
                <a:cs typeface="Calibri" panose="020F0502020204030204" pitchFamily="34" charset="0"/>
              </a:rPr>
              <a:t>Number of vignettes: 2</a:t>
            </a:r>
            <a:r>
              <a:rPr lang="en-GB" sz="2400" baseline="30000" dirty="0">
                <a:latin typeface="Calibri" panose="020F0502020204030204" pitchFamily="34" charset="0"/>
                <a:cs typeface="Calibri" panose="020F0502020204030204" pitchFamily="34" charset="0"/>
              </a:rPr>
              <a:t>2</a:t>
            </a:r>
            <a:r>
              <a:rPr lang="en-GB" sz="2400" dirty="0">
                <a:latin typeface="Calibri" panose="020F0502020204030204" pitchFamily="34" charset="0"/>
                <a:cs typeface="Calibri" panose="020F0502020204030204" pitchFamily="34" charset="0"/>
              </a:rPr>
              <a:t> x 3</a:t>
            </a:r>
            <a:r>
              <a:rPr lang="en-GB" sz="2400" baseline="30000" dirty="0">
                <a:latin typeface="Calibri" panose="020F0502020204030204" pitchFamily="34" charset="0"/>
                <a:cs typeface="Calibri" panose="020F0502020204030204" pitchFamily="34" charset="0"/>
              </a:rPr>
              <a:t>3</a:t>
            </a:r>
            <a:r>
              <a:rPr lang="en-GB" sz="2400" dirty="0">
                <a:latin typeface="Calibri" panose="020F0502020204030204" pitchFamily="34" charset="0"/>
                <a:cs typeface="Calibri" panose="020F0502020204030204" pitchFamily="34" charset="0"/>
              </a:rPr>
              <a:t> x 4 = </a:t>
            </a:r>
            <a:r>
              <a:rPr lang="en-GB" sz="2400" b="1" dirty="0">
                <a:latin typeface="Calibri" panose="020F0502020204030204" pitchFamily="34" charset="0"/>
                <a:cs typeface="Calibri" panose="020F0502020204030204" pitchFamily="34" charset="0"/>
              </a:rPr>
              <a:t>432</a:t>
            </a:r>
          </a:p>
        </p:txBody>
      </p:sp>
    </p:spTree>
    <p:extLst>
      <p:ext uri="{BB962C8B-B14F-4D97-AF65-F5344CB8AC3E}">
        <p14:creationId xmlns:p14="http://schemas.microsoft.com/office/powerpoint/2010/main" val="397084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5" name="CasellaDiTesto 4">
            <a:extLst>
              <a:ext uri="{FF2B5EF4-FFF2-40B4-BE49-F238E27FC236}">
                <a16:creationId xmlns:a16="http://schemas.microsoft.com/office/drawing/2014/main" id="{B4A031AF-5484-ACF6-1994-799F9A620824}"/>
              </a:ext>
            </a:extLst>
          </p:cNvPr>
          <p:cNvSpPr txBox="1"/>
          <p:nvPr/>
        </p:nvSpPr>
        <p:spPr>
          <a:xfrm>
            <a:off x="500063" y="969165"/>
            <a:ext cx="11191873" cy="4524315"/>
          </a:xfrm>
          <a:prstGeom prst="rect">
            <a:avLst/>
          </a:prstGeom>
          <a:noFill/>
          <a:ln>
            <a:solidFill>
              <a:schemeClr val="accent5">
                <a:lumMod val="75000"/>
              </a:schemeClr>
            </a:solidFill>
          </a:ln>
        </p:spPr>
        <p:txBody>
          <a:bodyPr wrap="square">
            <a:spAutoFit/>
          </a:bodyPr>
          <a:lstStyle/>
          <a:p>
            <a:r>
              <a:rPr lang="en-US" dirty="0"/>
              <a:t>Caterina and Tommaso are a childless couple who have been trying to conceive for a year and are considering assisted reproductive techniques because they have not yet succeeded with natural conception. The couple’s net annual income is 35,000 euros. Since Caterina is under 35, the total cost of the assisted reproduction procedure they would undergo is 3,000 euros, and the type of treatment recommended by their doctor is homologous fertilization. Finally, the infertility center they are considering is located in the couple’s region of residence.</a:t>
            </a:r>
          </a:p>
          <a:p>
            <a:r>
              <a:rPr lang="en-US" dirty="0">
                <a:solidFill>
                  <a:srgbClr val="FF0000"/>
                </a:solidFill>
              </a:rPr>
              <a:t>In your opinion, should Caterina and Tommaso use ART?</a:t>
            </a:r>
          </a:p>
          <a:p>
            <a:endParaRPr lang="en-US" dirty="0">
              <a:solidFill>
                <a:srgbClr val="FF0000"/>
              </a:solidFill>
            </a:endParaRPr>
          </a:p>
          <a:p>
            <a:endParaRPr lang="en-US" dirty="0"/>
          </a:p>
          <a:p>
            <a:endParaRPr lang="en-US" dirty="0"/>
          </a:p>
          <a:p>
            <a:r>
              <a:rPr lang="en-US" dirty="0">
                <a:solidFill>
                  <a:srgbClr val="FF0000"/>
                </a:solidFill>
              </a:rPr>
              <a:t>Lastly, what should Caterina and Tommaso do?</a:t>
            </a:r>
          </a:p>
          <a:p>
            <a:r>
              <a:rPr lang="en-US" dirty="0"/>
              <a:t>•	Initiate ART treatment without delay;</a:t>
            </a:r>
          </a:p>
          <a:p>
            <a:r>
              <a:rPr lang="en-US" dirty="0"/>
              <a:t>•	Persist in natural conception attempts for an additional year before considering ART;</a:t>
            </a:r>
          </a:p>
          <a:p>
            <a:r>
              <a:rPr lang="en-US" dirty="0"/>
              <a:t>•	Persist in natural conception attempts for two years before considering ART;</a:t>
            </a:r>
          </a:p>
          <a:p>
            <a:r>
              <a:rPr lang="en-US" dirty="0"/>
              <a:t>•	Continue trying to conceive naturally without a specific time frame;</a:t>
            </a:r>
          </a:p>
          <a:p>
            <a:r>
              <a:rPr lang="en-US" dirty="0"/>
              <a:t>•	Consider the possibility of adopting a child;</a:t>
            </a:r>
          </a:p>
          <a:p>
            <a:r>
              <a:rPr lang="en-US" dirty="0"/>
              <a:t>•	Abandon their plan of having a child</a:t>
            </a:r>
          </a:p>
        </p:txBody>
      </p:sp>
      <p:graphicFrame>
        <p:nvGraphicFramePr>
          <p:cNvPr id="6" name="Tabella 5">
            <a:extLst>
              <a:ext uri="{FF2B5EF4-FFF2-40B4-BE49-F238E27FC236}">
                <a16:creationId xmlns:a16="http://schemas.microsoft.com/office/drawing/2014/main" id="{B84E6600-F64B-5150-1836-753E21C1316D}"/>
              </a:ext>
            </a:extLst>
          </p:cNvPr>
          <p:cNvGraphicFramePr>
            <a:graphicFrameLocks noGrp="1"/>
          </p:cNvGraphicFramePr>
          <p:nvPr>
            <p:extLst>
              <p:ext uri="{D42A27DB-BD31-4B8C-83A1-F6EECF244321}">
                <p14:modId xmlns:p14="http://schemas.microsoft.com/office/powerpoint/2010/main" val="640779569"/>
              </p:ext>
            </p:extLst>
          </p:nvPr>
        </p:nvGraphicFramePr>
        <p:xfrm>
          <a:off x="695325" y="2765273"/>
          <a:ext cx="10572752" cy="517399"/>
        </p:xfrm>
        <a:graphic>
          <a:graphicData uri="http://schemas.openxmlformats.org/drawingml/2006/table">
            <a:tbl>
              <a:tblPr firstRow="1" firstCol="1" bandRow="1">
                <a:tableStyleId>{2D5ABB26-0587-4C30-8999-92F81FD0307C}</a:tableStyleId>
              </a:tblPr>
              <a:tblGrid>
                <a:gridCol w="992822">
                  <a:extLst>
                    <a:ext uri="{9D8B030D-6E8A-4147-A177-3AD203B41FA5}">
                      <a16:colId xmlns:a16="http://schemas.microsoft.com/office/drawing/2014/main" val="3141626860"/>
                    </a:ext>
                  </a:extLst>
                </a:gridCol>
                <a:gridCol w="992822">
                  <a:extLst>
                    <a:ext uri="{9D8B030D-6E8A-4147-A177-3AD203B41FA5}">
                      <a16:colId xmlns:a16="http://schemas.microsoft.com/office/drawing/2014/main" val="3514772866"/>
                    </a:ext>
                  </a:extLst>
                </a:gridCol>
                <a:gridCol w="992822">
                  <a:extLst>
                    <a:ext uri="{9D8B030D-6E8A-4147-A177-3AD203B41FA5}">
                      <a16:colId xmlns:a16="http://schemas.microsoft.com/office/drawing/2014/main" val="4069211578"/>
                    </a:ext>
                  </a:extLst>
                </a:gridCol>
                <a:gridCol w="992822">
                  <a:extLst>
                    <a:ext uri="{9D8B030D-6E8A-4147-A177-3AD203B41FA5}">
                      <a16:colId xmlns:a16="http://schemas.microsoft.com/office/drawing/2014/main" val="3499982372"/>
                    </a:ext>
                  </a:extLst>
                </a:gridCol>
                <a:gridCol w="992822">
                  <a:extLst>
                    <a:ext uri="{9D8B030D-6E8A-4147-A177-3AD203B41FA5}">
                      <a16:colId xmlns:a16="http://schemas.microsoft.com/office/drawing/2014/main" val="2224917541"/>
                    </a:ext>
                  </a:extLst>
                </a:gridCol>
                <a:gridCol w="321686">
                  <a:extLst>
                    <a:ext uri="{9D8B030D-6E8A-4147-A177-3AD203B41FA5}">
                      <a16:colId xmlns:a16="http://schemas.microsoft.com/office/drawing/2014/main" val="3834950117"/>
                    </a:ext>
                  </a:extLst>
                </a:gridCol>
                <a:gridCol w="321686">
                  <a:extLst>
                    <a:ext uri="{9D8B030D-6E8A-4147-A177-3AD203B41FA5}">
                      <a16:colId xmlns:a16="http://schemas.microsoft.com/office/drawing/2014/main" val="2477240177"/>
                    </a:ext>
                  </a:extLst>
                </a:gridCol>
                <a:gridCol w="992822">
                  <a:extLst>
                    <a:ext uri="{9D8B030D-6E8A-4147-A177-3AD203B41FA5}">
                      <a16:colId xmlns:a16="http://schemas.microsoft.com/office/drawing/2014/main" val="120236178"/>
                    </a:ext>
                  </a:extLst>
                </a:gridCol>
                <a:gridCol w="992822">
                  <a:extLst>
                    <a:ext uri="{9D8B030D-6E8A-4147-A177-3AD203B41FA5}">
                      <a16:colId xmlns:a16="http://schemas.microsoft.com/office/drawing/2014/main" val="2072478354"/>
                    </a:ext>
                  </a:extLst>
                </a:gridCol>
                <a:gridCol w="992822">
                  <a:extLst>
                    <a:ext uri="{9D8B030D-6E8A-4147-A177-3AD203B41FA5}">
                      <a16:colId xmlns:a16="http://schemas.microsoft.com/office/drawing/2014/main" val="3256016420"/>
                    </a:ext>
                  </a:extLst>
                </a:gridCol>
                <a:gridCol w="992822">
                  <a:extLst>
                    <a:ext uri="{9D8B030D-6E8A-4147-A177-3AD203B41FA5}">
                      <a16:colId xmlns:a16="http://schemas.microsoft.com/office/drawing/2014/main" val="442889253"/>
                    </a:ext>
                  </a:extLst>
                </a:gridCol>
                <a:gridCol w="993982">
                  <a:extLst>
                    <a:ext uri="{9D8B030D-6E8A-4147-A177-3AD203B41FA5}">
                      <a16:colId xmlns:a16="http://schemas.microsoft.com/office/drawing/2014/main" val="1410436069"/>
                    </a:ext>
                  </a:extLst>
                </a:gridCol>
              </a:tblGrid>
              <a:tr h="0">
                <a:tc>
                  <a:txBody>
                    <a:bodyPr/>
                    <a:lstStyle/>
                    <a:p>
                      <a:pPr algn="ctr">
                        <a:lnSpc>
                          <a:spcPct val="115000"/>
                        </a:lnSpc>
                        <a:spcAft>
                          <a:spcPts val="600"/>
                        </a:spcAft>
                      </a:pPr>
                      <a:r>
                        <a:rPr lang="it-IT" sz="1600" dirty="0">
                          <a:effectLst/>
                        </a:rPr>
                        <a:t>0</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dirty="0">
                          <a:effectLst/>
                        </a:rPr>
                        <a:t>1</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dirty="0">
                          <a:effectLst/>
                        </a:rPr>
                        <a:t>2</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a:effectLst/>
                        </a:rPr>
                        <a:t>3</a:t>
                      </a:r>
                      <a:endParaRPr lang="it-IT" sz="16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dirty="0">
                          <a:effectLst/>
                        </a:rPr>
                        <a:t>4</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600"/>
                        </a:spcAft>
                      </a:pPr>
                      <a:r>
                        <a:rPr lang="it-IT" sz="1600">
                          <a:effectLst/>
                        </a:rPr>
                        <a:t>5</a:t>
                      </a:r>
                      <a:endParaRPr lang="it-IT" sz="16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a:txBody>
                    <a:bodyPr/>
                    <a:lstStyle/>
                    <a:p>
                      <a:pPr algn="ctr">
                        <a:lnSpc>
                          <a:spcPct val="115000"/>
                        </a:lnSpc>
                        <a:spcAft>
                          <a:spcPts val="600"/>
                        </a:spcAft>
                      </a:pPr>
                      <a:r>
                        <a:rPr lang="it-IT" sz="1600" dirty="0">
                          <a:effectLst/>
                        </a:rPr>
                        <a:t>6</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dirty="0">
                          <a:effectLst/>
                        </a:rPr>
                        <a:t>7</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dirty="0">
                          <a:effectLst/>
                        </a:rPr>
                        <a:t>8</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dirty="0">
                          <a:effectLst/>
                        </a:rPr>
                        <a:t>9</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it-IT" sz="1600" dirty="0">
                          <a:effectLst/>
                        </a:rPr>
                        <a:t>10</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655185"/>
                  </a:ext>
                </a:extLst>
              </a:tr>
              <a:tr h="192022">
                <a:tc gridSpan="6">
                  <a:txBody>
                    <a:bodyPr/>
                    <a:lstStyle/>
                    <a:p>
                      <a:pPr>
                        <a:lnSpc>
                          <a:spcPct val="107000"/>
                        </a:lnSpc>
                        <a:spcAft>
                          <a:spcPts val="800"/>
                        </a:spcAft>
                      </a:pPr>
                      <a:r>
                        <a:rPr lang="it-IT" sz="1600">
                          <a:effectLst/>
                        </a:rPr>
                        <a:t>Very unlikely</a:t>
                      </a:r>
                      <a:endParaRPr lang="it-IT" sz="16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gridSpan="6">
                  <a:txBody>
                    <a:bodyPr/>
                    <a:lstStyle/>
                    <a:p>
                      <a:pPr algn="r">
                        <a:lnSpc>
                          <a:spcPct val="107000"/>
                        </a:lnSpc>
                        <a:spcAft>
                          <a:spcPts val="800"/>
                        </a:spcAft>
                      </a:pPr>
                      <a:r>
                        <a:rPr lang="it-IT" sz="1600" dirty="0" err="1">
                          <a:effectLst/>
                        </a:rPr>
                        <a:t>Very</a:t>
                      </a:r>
                      <a:r>
                        <a:rPr lang="it-IT" sz="1600" dirty="0">
                          <a:effectLst/>
                        </a:rPr>
                        <a:t> </a:t>
                      </a:r>
                      <a:r>
                        <a:rPr lang="it-IT" sz="1600" dirty="0" err="1">
                          <a:effectLst/>
                        </a:rPr>
                        <a:t>likely</a:t>
                      </a:r>
                      <a:endParaRPr lang="it-IT" sz="16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T w="12700" cap="flat" cmpd="sng" algn="ctr">
                      <a:solidFill>
                        <a:schemeClr val="tx1"/>
                      </a:solidFill>
                      <a:prstDash val="solid"/>
                      <a:round/>
                      <a:headEnd type="none" w="med" len="med"/>
                      <a:tailEnd type="none" w="med" len="med"/>
                    </a:lnT>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34745791"/>
                  </a:ext>
                </a:extLst>
              </a:tr>
            </a:tbl>
          </a:graphicData>
        </a:graphic>
      </p:graphicFrame>
    </p:spTree>
    <p:extLst>
      <p:ext uri="{BB962C8B-B14F-4D97-AF65-F5344CB8AC3E}">
        <p14:creationId xmlns:p14="http://schemas.microsoft.com/office/powerpoint/2010/main" val="3376380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The vignettes</a:t>
            </a:r>
            <a:endParaRPr lang="it-IT" sz="1800" dirty="0">
              <a:solidFill>
                <a:srgbClr val="004180"/>
              </a:solidFill>
              <a:latin typeface="Arial" panose="020B0604020202020204" pitchFamily="34" charset="0"/>
              <a:cs typeface="Arial" panose="020B0604020202020204" pitchFamily="34" charset="0"/>
            </a:endParaRPr>
          </a:p>
        </p:txBody>
      </p:sp>
      <p:sp>
        <p:nvSpPr>
          <p:cNvPr id="2" name="Rettangolo 1"/>
          <p:cNvSpPr/>
          <p:nvPr/>
        </p:nvSpPr>
        <p:spPr>
          <a:xfrm>
            <a:off x="466928" y="2087290"/>
            <a:ext cx="11186808" cy="3359061"/>
          </a:xfrm>
          <a:prstGeom prst="rect">
            <a:avLst/>
          </a:prstGeom>
        </p:spPr>
        <p:txBody>
          <a:bodyPr wrap="square">
            <a:spAutoFit/>
          </a:bodyPr>
          <a:lstStyle/>
          <a:p>
            <a:pPr algn="just">
              <a:lnSpc>
                <a:spcPct val="150000"/>
              </a:lnSpc>
            </a:pPr>
            <a:r>
              <a:rPr lang="en-GB" sz="2400" dirty="0">
                <a:latin typeface="Calibri" panose="020F0502020204030204" pitchFamily="34" charset="0"/>
                <a:cs typeface="Calibri" panose="020F0502020204030204" pitchFamily="34" charset="0"/>
              </a:rPr>
              <a:t>Levels of dimensions are </a:t>
            </a:r>
            <a:r>
              <a:rPr lang="en-GB" sz="2400" b="1" dirty="0">
                <a:latin typeface="Calibri" panose="020F0502020204030204" pitchFamily="34" charset="0"/>
                <a:cs typeface="Calibri" panose="020F0502020204030204" pitchFamily="34" charset="0"/>
              </a:rPr>
              <a:t>randomly</a:t>
            </a:r>
            <a:r>
              <a:rPr lang="en-GB" sz="2400" dirty="0">
                <a:latin typeface="Calibri" panose="020F0502020204030204" pitchFamily="34" charset="0"/>
                <a:cs typeface="Calibri" panose="020F0502020204030204" pitchFamily="34" charset="0"/>
              </a:rPr>
              <a:t> assigned to vignettes, and vignettes are </a:t>
            </a:r>
            <a:r>
              <a:rPr lang="en-GB" sz="2400" b="1" dirty="0">
                <a:latin typeface="Calibri" panose="020F0502020204030204" pitchFamily="34" charset="0"/>
                <a:cs typeface="Calibri" panose="020F0502020204030204" pitchFamily="34" charset="0"/>
              </a:rPr>
              <a:t>randomly</a:t>
            </a:r>
            <a:r>
              <a:rPr lang="en-GB" sz="2400" dirty="0">
                <a:latin typeface="Calibri" panose="020F0502020204030204" pitchFamily="34" charset="0"/>
                <a:cs typeface="Calibri" panose="020F0502020204030204" pitchFamily="34" charset="0"/>
              </a:rPr>
              <a:t> assigned to respondents</a:t>
            </a:r>
          </a:p>
          <a:p>
            <a:pPr algn="just">
              <a:lnSpc>
                <a:spcPct val="150000"/>
              </a:lnSpc>
            </a:pPr>
            <a:endParaRPr lang="en-GB" sz="2400" dirty="0">
              <a:latin typeface="Calibri" panose="020F0502020204030204" pitchFamily="34" charset="0"/>
              <a:cs typeface="Calibri" panose="020F0502020204030204" pitchFamily="34" charset="0"/>
            </a:endParaRPr>
          </a:p>
          <a:p>
            <a:pPr algn="just">
              <a:lnSpc>
                <a:spcPct val="150000"/>
              </a:lnSpc>
            </a:pPr>
            <a:r>
              <a:rPr lang="en-GB" sz="2400" dirty="0">
                <a:latin typeface="Calibri" panose="020F0502020204030204" pitchFamily="34" charset="0"/>
                <a:cs typeface="Calibri" panose="020F0502020204030204" pitchFamily="34" charset="0"/>
              </a:rPr>
              <a:t>To have enough observations per vignette, each respondent answers </a:t>
            </a:r>
            <a:r>
              <a:rPr lang="en-GB" sz="2400" b="1" dirty="0">
                <a:latin typeface="Calibri" panose="020F0502020204030204" pitchFamily="34" charset="0"/>
                <a:cs typeface="Calibri" panose="020F0502020204030204" pitchFamily="34" charset="0"/>
              </a:rPr>
              <a:t>6 vignettes</a:t>
            </a:r>
          </a:p>
          <a:p>
            <a:pPr marL="342900" indent="-342900" algn="just">
              <a:lnSpc>
                <a:spcPct val="150000"/>
              </a:lnSpc>
              <a:buFont typeface="Arial" panose="020B0604020202020204" pitchFamily="34" charset="0"/>
              <a:buChar char="•"/>
            </a:pPr>
            <a:r>
              <a:rPr lang="en-GB" sz="2400" dirty="0">
                <a:latin typeface="Calibri" panose="020F0502020204030204" pitchFamily="34" charset="0"/>
                <a:cs typeface="Calibri" panose="020F0502020204030204" pitchFamily="34" charset="0"/>
              </a:rPr>
              <a:t>With 4,728 cases*6 vignettes we have </a:t>
            </a:r>
            <a:r>
              <a:rPr lang="en-GB" sz="2400" b="1" dirty="0">
                <a:latin typeface="Calibri" panose="020F0502020204030204" pitchFamily="34" charset="0"/>
                <a:cs typeface="Calibri" panose="020F0502020204030204" pitchFamily="34" charset="0"/>
              </a:rPr>
              <a:t>~66 observations for each of the 432 possible vignettes</a:t>
            </a:r>
          </a:p>
        </p:txBody>
      </p:sp>
    </p:spTree>
    <p:extLst>
      <p:ext uri="{BB962C8B-B14F-4D97-AF65-F5344CB8AC3E}">
        <p14:creationId xmlns:p14="http://schemas.microsoft.com/office/powerpoint/2010/main" val="391830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2032" y="169803"/>
            <a:ext cx="1303885" cy="695067"/>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76889" t="24798" r="4980" b="17263"/>
          <a:stretch/>
        </p:blipFill>
        <p:spPr>
          <a:xfrm>
            <a:off x="7301400" y="146540"/>
            <a:ext cx="1652944" cy="659722"/>
          </a:xfrm>
          <a:prstGeom prst="rect">
            <a:avLst/>
          </a:prstGeom>
        </p:spPr>
      </p:pic>
      <p:pic>
        <p:nvPicPr>
          <p:cNvPr id="10" name="Immagine 9"/>
          <p:cNvPicPr>
            <a:picLocks noChangeAspect="1"/>
          </p:cNvPicPr>
          <p:nvPr/>
        </p:nvPicPr>
        <p:blipFill rotWithShape="1">
          <a:blip r:embed="rId4" cstate="print">
            <a:extLst>
              <a:ext uri="{28A0092B-C50C-407E-A947-70E740481C1C}">
                <a14:useLocalDpi xmlns:a14="http://schemas.microsoft.com/office/drawing/2010/main" val="0"/>
              </a:ext>
            </a:extLst>
          </a:blip>
          <a:srcRect l="3913" t="24798" r="74124" b="17263"/>
          <a:stretch/>
        </p:blipFill>
        <p:spPr>
          <a:xfrm>
            <a:off x="1165081" y="150175"/>
            <a:ext cx="2002314" cy="659722"/>
          </a:xfrm>
          <a:prstGeom prst="rect">
            <a:avLst/>
          </a:prstGeom>
        </p:spPr>
      </p:pic>
      <p:pic>
        <p:nvPicPr>
          <p:cNvPr id="11" name="Immagine 10"/>
          <p:cNvPicPr>
            <a:picLocks noChangeAspect="1"/>
          </p:cNvPicPr>
          <p:nvPr/>
        </p:nvPicPr>
        <p:blipFill rotWithShape="1">
          <a:blip r:embed="rId4" cstate="print">
            <a:extLst>
              <a:ext uri="{28A0092B-C50C-407E-A947-70E740481C1C}">
                <a14:useLocalDpi xmlns:a14="http://schemas.microsoft.com/office/drawing/2010/main" val="0"/>
              </a:ext>
            </a:extLst>
          </a:blip>
          <a:srcRect l="30180" t="24797" r="50906" b="26062"/>
          <a:stretch/>
        </p:blipFill>
        <p:spPr>
          <a:xfrm>
            <a:off x="3315407" y="210333"/>
            <a:ext cx="1724321" cy="559535"/>
          </a:xfrm>
          <a:prstGeom prst="rect">
            <a:avLst/>
          </a:prstGeom>
        </p:spPr>
      </p:pic>
      <p:pic>
        <p:nvPicPr>
          <p:cNvPr id="14" name="Immagine 13"/>
          <p:cNvPicPr>
            <a:picLocks noChangeAspect="1"/>
          </p:cNvPicPr>
          <p:nvPr/>
        </p:nvPicPr>
        <p:blipFill rotWithShape="1">
          <a:blip r:embed="rId4" cstate="print">
            <a:extLst>
              <a:ext uri="{28A0092B-C50C-407E-A947-70E740481C1C}">
                <a14:useLocalDpi xmlns:a14="http://schemas.microsoft.com/office/drawing/2010/main" val="0"/>
              </a:ext>
            </a:extLst>
          </a:blip>
          <a:srcRect l="52226" t="24798" r="28036" b="21003"/>
          <a:stretch/>
        </p:blipFill>
        <p:spPr>
          <a:xfrm>
            <a:off x="5215292" y="168958"/>
            <a:ext cx="1799453" cy="617143"/>
          </a:xfrm>
          <a:prstGeom prst="rect">
            <a:avLst/>
          </a:prstGeom>
        </p:spPr>
      </p:pic>
      <p:cxnSp>
        <p:nvCxnSpPr>
          <p:cNvPr id="15" name="Connettore diritto 14"/>
          <p:cNvCxnSpPr/>
          <p:nvPr/>
        </p:nvCxnSpPr>
        <p:spPr>
          <a:xfrm>
            <a:off x="3188081"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19" name="Rettangolo 18"/>
          <p:cNvSpPr/>
          <p:nvPr/>
        </p:nvSpPr>
        <p:spPr>
          <a:xfrm>
            <a:off x="-33729" y="6200775"/>
            <a:ext cx="12259460" cy="677700"/>
          </a:xfrm>
          <a:prstGeom prst="rect">
            <a:avLst/>
          </a:prstGeom>
          <a:gradFill flip="none" rotWithShape="1">
            <a:gsLst>
              <a:gs pos="0">
                <a:srgbClr val="F0C9DE">
                  <a:alpha val="50000"/>
                </a:srgb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6" name="Connettore diritto 15"/>
          <p:cNvCxnSpPr/>
          <p:nvPr/>
        </p:nvCxnSpPr>
        <p:spPr>
          <a:xfrm>
            <a:off x="5125543" y="210062"/>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7" name="Connettore diritto 16"/>
          <p:cNvCxnSpPr/>
          <p:nvPr/>
        </p:nvCxnSpPr>
        <p:spPr>
          <a:xfrm>
            <a:off x="7068126"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cxnSp>
        <p:nvCxnSpPr>
          <p:cNvPr id="18" name="Connettore diritto 17"/>
          <p:cNvCxnSpPr/>
          <p:nvPr/>
        </p:nvCxnSpPr>
        <p:spPr>
          <a:xfrm>
            <a:off x="9011880" y="199825"/>
            <a:ext cx="0" cy="484408"/>
          </a:xfrm>
          <a:prstGeom prst="line">
            <a:avLst/>
          </a:prstGeom>
          <a:ln w="9525"/>
        </p:spPr>
        <p:style>
          <a:lnRef idx="1">
            <a:schemeClr val="accent3"/>
          </a:lnRef>
          <a:fillRef idx="0">
            <a:schemeClr val="accent3"/>
          </a:fillRef>
          <a:effectRef idx="0">
            <a:schemeClr val="accent3"/>
          </a:effectRef>
          <a:fontRef idx="minor">
            <a:schemeClr val="tx1"/>
          </a:fontRef>
        </p:style>
      </p:cxnSp>
      <p:sp>
        <p:nvSpPr>
          <p:cNvPr id="20" name="Sottotitolo 2"/>
          <p:cNvSpPr>
            <a:spLocks noGrp="1"/>
          </p:cNvSpPr>
          <p:nvPr>
            <p:ph type="subTitle" idx="1"/>
          </p:nvPr>
        </p:nvSpPr>
        <p:spPr>
          <a:xfrm>
            <a:off x="334964" y="1052513"/>
            <a:ext cx="11522074" cy="792161"/>
          </a:xfrm>
        </p:spPr>
        <p:txBody>
          <a:bodyPr anchor="ctr">
            <a:noAutofit/>
          </a:bodyPr>
          <a:lstStyle/>
          <a:p>
            <a:r>
              <a:rPr lang="en-GB" sz="3200" b="1" dirty="0">
                <a:solidFill>
                  <a:srgbClr val="376092"/>
                </a:solidFill>
                <a:latin typeface="Arial" panose="020B0604020202020204" pitchFamily="34" charset="0"/>
                <a:ea typeface="+mj-ea"/>
                <a:cs typeface="Arial" panose="020B0604020202020204" pitchFamily="34" charset="0"/>
              </a:rPr>
              <a:t>Methods – </a:t>
            </a:r>
            <a:r>
              <a:rPr lang="en-GB" sz="3200" b="1" i="1" dirty="0">
                <a:solidFill>
                  <a:srgbClr val="376092"/>
                </a:solidFill>
                <a:latin typeface="Arial" panose="020B0604020202020204" pitchFamily="34" charset="0"/>
                <a:ea typeface="+mj-ea"/>
                <a:cs typeface="Arial" panose="020B0604020202020204" pitchFamily="34" charset="0"/>
              </a:rPr>
              <a:t>within</a:t>
            </a:r>
            <a:r>
              <a:rPr lang="en-GB" sz="3200" b="1" dirty="0">
                <a:solidFill>
                  <a:srgbClr val="376092"/>
                </a:solidFill>
                <a:latin typeface="Arial" panose="020B0604020202020204" pitchFamily="34" charset="0"/>
                <a:ea typeface="+mj-ea"/>
                <a:cs typeface="Arial" panose="020B0604020202020204" pitchFamily="34" charset="0"/>
              </a:rPr>
              <a:t> approach</a:t>
            </a:r>
            <a:endParaRPr lang="it-IT" sz="1800" dirty="0">
              <a:solidFill>
                <a:srgbClr val="004180"/>
              </a:solidFill>
              <a:latin typeface="Arial" panose="020B0604020202020204" pitchFamily="34" charset="0"/>
              <a:cs typeface="Arial" panose="020B0604020202020204" pitchFamily="34" charset="0"/>
            </a:endParaRPr>
          </a:p>
        </p:txBody>
      </p:sp>
      <p:sp>
        <p:nvSpPr>
          <p:cNvPr id="2" name="Rettangolo 1"/>
          <p:cNvSpPr/>
          <p:nvPr/>
        </p:nvSpPr>
        <p:spPr>
          <a:xfrm>
            <a:off x="502596" y="2111086"/>
            <a:ext cx="11186808" cy="2251065"/>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en-GB" sz="2400" dirty="0">
                <a:latin typeface="Calibri" panose="020F0502020204030204" pitchFamily="34" charset="0"/>
                <a:cs typeface="Calibri" panose="020F0502020204030204" pitchFamily="34" charset="0"/>
              </a:rPr>
              <a:t>Combined analysis of multiple vignettes per respondent: </a:t>
            </a:r>
            <a:r>
              <a:rPr lang="en-GB" sz="2400" b="1" i="1" dirty="0">
                <a:latin typeface="Calibri" panose="020F0502020204030204" pitchFamily="34" charset="0"/>
                <a:cs typeface="Calibri" panose="020F0502020204030204" pitchFamily="34" charset="0"/>
              </a:rPr>
              <a:t>within</a:t>
            </a:r>
            <a:r>
              <a:rPr lang="en-GB" sz="2400" dirty="0">
                <a:latin typeface="Calibri" panose="020F0502020204030204" pitchFamily="34" charset="0"/>
                <a:cs typeface="Calibri" panose="020F0502020204030204" pitchFamily="34" charset="0"/>
              </a:rPr>
              <a:t> approach</a:t>
            </a:r>
          </a:p>
          <a:p>
            <a:pPr marL="342900" indent="-342900" algn="just">
              <a:lnSpc>
                <a:spcPct val="150000"/>
              </a:lnSpc>
              <a:buFont typeface="Arial" panose="020B0604020202020204" pitchFamily="34" charset="0"/>
              <a:buChar char="•"/>
            </a:pPr>
            <a:r>
              <a:rPr lang="en-GB" sz="2400" dirty="0">
                <a:latin typeface="Calibri" panose="020F0502020204030204" pitchFamily="34" charset="0"/>
                <a:cs typeface="Calibri" panose="020F0502020204030204" pitchFamily="34" charset="0"/>
              </a:rPr>
              <a:t>We</a:t>
            </a:r>
            <a:r>
              <a:rPr lang="en-GB" sz="2400" b="1"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tested</a:t>
            </a:r>
            <a:r>
              <a:rPr lang="en-GB" sz="2400" b="1" dirty="0">
                <a:latin typeface="Calibri" panose="020F0502020204030204" pitchFamily="34" charset="0"/>
                <a:cs typeface="Calibri" panose="020F0502020204030204" pitchFamily="34" charset="0"/>
              </a:rPr>
              <a:t> random-effect </a:t>
            </a:r>
            <a:r>
              <a:rPr lang="en-GB" sz="2400" dirty="0">
                <a:latin typeface="Calibri" panose="020F0502020204030204" pitchFamily="34" charset="0"/>
                <a:cs typeface="Calibri" panose="020F0502020204030204" pitchFamily="34" charset="0"/>
              </a:rPr>
              <a:t>and</a:t>
            </a:r>
            <a:r>
              <a:rPr lang="en-GB" sz="2400" b="1" dirty="0">
                <a:latin typeface="Calibri" panose="020F0502020204030204" pitchFamily="34" charset="0"/>
                <a:cs typeface="Calibri" panose="020F0502020204030204" pitchFamily="34" charset="0"/>
              </a:rPr>
              <a:t> fixed-effect OLS regressions </a:t>
            </a:r>
            <a:r>
              <a:rPr lang="en-GB" sz="2400" dirty="0">
                <a:latin typeface="Calibri" panose="020F0502020204030204" pitchFamily="34" charset="0"/>
                <a:cs typeface="Calibri" panose="020F0502020204030204" pitchFamily="34" charset="0"/>
              </a:rPr>
              <a:t>to deal with the nested data structure</a:t>
            </a:r>
          </a:p>
          <a:p>
            <a:pPr marL="800100" lvl="1" indent="-342900" algn="just">
              <a:lnSpc>
                <a:spcPct val="150000"/>
              </a:lnSpc>
              <a:buFont typeface="Arial" panose="020B0604020202020204" pitchFamily="34" charset="0"/>
              <a:buChar char="•"/>
            </a:pPr>
            <a:r>
              <a:rPr lang="en-GB" sz="2400" b="1" dirty="0">
                <a:latin typeface="Calibri" panose="020F0502020204030204" pitchFamily="34" charset="0"/>
                <a:cs typeface="Calibri" panose="020F0502020204030204" pitchFamily="34" charset="0"/>
              </a:rPr>
              <a:t>Identical results</a:t>
            </a:r>
            <a:r>
              <a:rPr lang="en-GB" sz="2400" dirty="0">
                <a:latin typeface="Calibri" panose="020F0502020204030204" pitchFamily="34" charset="0"/>
                <a:cs typeface="Calibri" panose="020F0502020204030204" pitchFamily="34" charset="0"/>
              </a:rPr>
              <a:t>: we opted for the most efficient (random-effect)</a:t>
            </a:r>
          </a:p>
        </p:txBody>
      </p:sp>
    </p:spTree>
    <p:extLst>
      <p:ext uri="{BB962C8B-B14F-4D97-AF65-F5344CB8AC3E}">
        <p14:creationId xmlns:p14="http://schemas.microsoft.com/office/powerpoint/2010/main" val="191849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1116</Words>
  <Application>Microsoft Macintosh PowerPoint</Application>
  <PresentationFormat>Widescreen</PresentationFormat>
  <Paragraphs>153</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Aptos</vt:lpstr>
      <vt:lpstr>Calibri Light</vt:lpstr>
      <vt:lpstr>Arial</vt:lpstr>
      <vt:lpstr>Times New Roman</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dc:title>
  <dc:creator>Raffaele Guetto</dc:creator>
  <cp:lastModifiedBy>Ester Lazzari</cp:lastModifiedBy>
  <cp:revision>151</cp:revision>
  <cp:lastPrinted>2024-10-30T07:19:46Z</cp:lastPrinted>
  <dcterms:created xsi:type="dcterms:W3CDTF">2024-02-03T14:12:16Z</dcterms:created>
  <dcterms:modified xsi:type="dcterms:W3CDTF">2024-11-26T03:04:37Z</dcterms:modified>
</cp:coreProperties>
</file>