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72" r:id="rId5"/>
    <p:sldId id="517" r:id="rId6"/>
    <p:sldId id="518" r:id="rId7"/>
    <p:sldId id="514" r:id="rId8"/>
    <p:sldId id="519" r:id="rId9"/>
    <p:sldId id="497" r:id="rId10"/>
    <p:sldId id="505" r:id="rId11"/>
    <p:sldId id="485" r:id="rId12"/>
    <p:sldId id="506" r:id="rId13"/>
    <p:sldId id="508" r:id="rId14"/>
    <p:sldId id="515" r:id="rId15"/>
    <p:sldId id="520" r:id="rId16"/>
    <p:sldId id="509" r:id="rId17"/>
    <p:sldId id="510" r:id="rId18"/>
    <p:sldId id="50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AEDCEF-62F2-1541-885C-C4095F446A98}">
          <p14:sldIdLst>
            <p14:sldId id="272"/>
            <p14:sldId id="517"/>
            <p14:sldId id="518"/>
            <p14:sldId id="514"/>
            <p14:sldId id="519"/>
            <p14:sldId id="497"/>
            <p14:sldId id="505"/>
            <p14:sldId id="485"/>
            <p14:sldId id="506"/>
            <p14:sldId id="508"/>
            <p14:sldId id="515"/>
            <p14:sldId id="520"/>
            <p14:sldId id="509"/>
            <p14:sldId id="510"/>
            <p14:sldId id="5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5D2"/>
    <a:srgbClr val="1276EE"/>
    <a:srgbClr val="2F3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4" autoAdjust="0"/>
    <p:restoredTop sz="95645"/>
  </p:normalViewPr>
  <p:slideViewPr>
    <p:cSldViewPr snapToGrid="0" snapToObjects="1" showGuides="1">
      <p:cViewPr varScale="1">
        <p:scale>
          <a:sx n="71" d="100"/>
          <a:sy n="71" d="100"/>
        </p:scale>
        <p:origin x="176" y="9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6EB4D-8780-400E-8B29-1141C73B2D43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5DF0D-33A9-4F6D-A17F-FE284DD8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5DF0D-33A9-4F6D-A17F-FE284DD842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135E1-078D-9A8F-B59C-AFD83C2B1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51D55-044E-8ACA-38A4-B82C76499C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9A61C7-D7C0-486F-55A2-1A7696F20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E6A42-63E4-97DB-39C6-3BFE3ED39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5DF0D-33A9-4F6D-A17F-FE284DD842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4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595FF-CF64-EA50-AE89-DEA21E63D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73DF77-F69F-DB77-6A1B-E4F8C94E3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7A745C-FF3B-5853-00A9-50F05923C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84EAF-8822-2846-98A2-6017495D8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5DF0D-33A9-4F6D-A17F-FE284DD842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4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B9022-1157-1520-F9DC-7EC58A3F1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D1C847-B54B-B48D-D676-FE77B7A9B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A725E9-03E5-293B-F8D0-F1A6478CA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021D6-9F2B-833F-E6CC-F1CC812EC3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5DF0D-33A9-4F6D-A17F-FE284DD842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6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67009-459B-C220-D53F-90C3A751E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4E621B-D12B-0A48-E7D4-2A208D989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6A2228-8B87-B6A8-AE0E-40CD792A9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14450-9220-E857-B1BA-1F4D1D00FE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5DF0D-33A9-4F6D-A17F-FE284DD842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36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A555C-A9AF-7DA6-60EE-4967091D5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B6030B-E064-1FFB-404A-403BCD1CB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B4FD53-82AD-75D1-E1E1-3087C146E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66AE3-0DF2-1C2B-416B-C15291925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5DF0D-33A9-4F6D-A17F-FE284DD842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4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9BD95-570B-5346-8C6F-374F9B764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FA2E8D3-D94B-E54C-B833-5ECDCD226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7F4BCC-3D2B-374C-A166-89548646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21.11.24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85CD17-FBED-254A-944E-2DE3EE31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244A1D-B911-9443-B879-9BF2A3D9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1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4483C-415A-D24B-9D7E-B6F90E19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60D2A8-2A84-924F-A048-4C93C25D6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286F8D-CDF2-304E-AD52-974506C5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21.11.24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E7ABBD-6471-374A-ACF5-3FFAA59A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972745-2815-B34E-8CD8-EB2A0E30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52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6C2E658-81DF-5C4D-90CB-40987A6CB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9B9438C-A31A-CD4C-A442-F9D9F65F6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E086F5-7336-774B-B424-A3AF223F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21.11.24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D11685-7B96-CA4A-8155-8C77ADA6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A02E33-9F0A-DA44-B297-A4F4BA34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753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bg>
      <p:bgPr>
        <a:solidFill>
          <a:srgbClr val="269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52F545F5-2B3D-5FE9-DB59-59FADCD71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2825288" cy="9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9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41FF4-935D-3B4B-8D91-538B867E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4E05B4-9138-354B-BB0F-E58BB37A7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0D4D2D-FCFB-C04F-9410-D4A7DD7C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21.11.24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881D61-EA66-A04B-938C-2DC0976F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75C221-E94C-F940-9823-46B6B3DE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83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D66EE-E7FB-DA46-9C27-FFD0BC86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A9EDE6-2FBB-B34C-A1AD-D9D8397DB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A27DED-2351-4A4F-9527-F97E9910F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21.11.24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A11434-252C-B747-9FC7-F1966EDC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1D79CD-85F6-4340-9E93-988C1045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35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B2BB8-EC4C-5042-85D6-AB6E4002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387C10-CF6C-3341-9FA0-B222F9510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F2AA69-7707-924E-94D2-98EBEB90D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DA5C3D-8875-DB45-8151-B6133E75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21.11.24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C65BB9-D54E-5544-BA2B-CDE8E7C2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6BB1F3-BA67-6341-83D5-DC751B0B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32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3F397-835E-8D45-A981-0AC78FF4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428D0E-2179-5243-AEA2-127AA61CA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7D45DF-10A0-FB4D-A2C6-0A4B7D0D1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A657008-83C4-0145-BA55-6E6B5EE86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671356-54CB-B742-9379-E956A21D8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2867D6E-2DDC-C541-AE21-9332071D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21.11.24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E4ECB02-8630-D445-853C-6861E826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40517F-45C8-1946-A0DD-6D798080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0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8FD5B-0A75-CE42-9C7E-4ABBD4F9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D79DB2-8569-C54F-BD10-44F52C5F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21.11.24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ACDCF18-3B50-5F46-AE45-3E7692CE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B9A36F-F51C-7646-9656-1EAE02FC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43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5B95917-3F30-9C48-B1BE-A0B98614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21.11.24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4C5493-DB37-DB4B-8808-F66669371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9A0721-4F99-E54D-ADAB-9F38D62E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56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4D836-E5D3-F146-A430-FAF715E2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378C85-6B53-2F40-BD54-6823E958E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564F866-8B27-D649-B702-E6C549B14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7F159C-ACB5-AE40-A138-81F20A15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21.11.24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A44BDF-16CD-CE43-A6FD-7F8FFD8A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5DA414-9FB5-9849-9371-A60E60CB1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59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ED1B8-3F70-A34A-A4A7-1E0F60BB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80E8773-FF8D-F24A-B1E4-4DCBD1521E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D37F77-AB5E-3D4A-85D4-59D8A290E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907FB8-285B-9742-8425-C4058E4ED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CA36-81CB-294C-9DEF-271AB1CD00BE}" type="datetimeFigureOut">
              <a:rPr lang="de-DE" smtClean="0"/>
              <a:t>21.11.24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D956D2-152E-334A-8B70-C2A4D8E1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D612B8-13FD-9A4D-8F56-E110D8D7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82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3505A64-268A-C84D-BD41-B926C69EF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FDD9C2-0DF1-AC4B-8FB1-35C4A67A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544EF2-3D91-8E43-AAE3-B7F182D78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CCA36-81CB-294C-9DEF-271AB1CD00BE}" type="datetimeFigureOut">
              <a:rPr lang="de-DE" smtClean="0"/>
              <a:t>21.11.24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836F07-EAA7-1147-95A3-CABFBBB5C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BF9D85-582B-2641-9557-901AF4A1D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7C7DC-44AB-DE4F-B151-3F39559191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8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9A3C925-87CD-0BA5-ACDD-17CA49BE8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432919"/>
              </p:ext>
            </p:extLst>
          </p:nvPr>
        </p:nvGraphicFramePr>
        <p:xfrm>
          <a:off x="583474" y="1736708"/>
          <a:ext cx="11025051" cy="267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25051">
                  <a:extLst>
                    <a:ext uri="{9D8B030D-6E8A-4147-A177-3AD203B41FA5}">
                      <a16:colId xmlns:a16="http://schemas.microsoft.com/office/drawing/2014/main" val="188503894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US" sz="4000" b="1" noProof="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The gap between ideal and actual family size: the Role of Infertility</a:t>
                      </a:r>
                      <a:endParaRPr lang="en-GB" sz="4000" b="1" noProof="0" dirty="0">
                        <a:solidFill>
                          <a:schemeClr val="tx1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27038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600" noProof="0" dirty="0">
                        <a:solidFill>
                          <a:schemeClr val="tx1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694171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Ester Lazzari</a:t>
                      </a:r>
                      <a:r>
                        <a:rPr lang="en-GB" sz="2800" baseline="30000" noProof="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1</a:t>
                      </a:r>
                      <a:r>
                        <a:rPr lang="en-GB" sz="2800" noProof="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 &amp; Eva Beaujouan</a:t>
                      </a:r>
                      <a:r>
                        <a:rPr lang="en-GB" sz="2800" baseline="30000" noProof="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56841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600" noProof="0" dirty="0">
                        <a:solidFill>
                          <a:schemeClr val="tx1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482546"/>
                  </a:ext>
                </a:extLst>
              </a:tr>
              <a:tr h="10996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noProof="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1</a:t>
                      </a:r>
                      <a:r>
                        <a:rPr lang="en-US" sz="2000" noProof="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University of Vienna &amp; Wittgenstein Centre for Demography and Global Human Capital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6206429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B82F1FB-56B4-C43F-0625-BE06ADC3B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698163"/>
              </p:ext>
            </p:extLst>
          </p:nvPr>
        </p:nvGraphicFramePr>
        <p:xfrm>
          <a:off x="362879" y="6121846"/>
          <a:ext cx="11466240" cy="52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6240">
                  <a:extLst>
                    <a:ext uri="{9D8B030D-6E8A-4147-A177-3AD203B41FA5}">
                      <a16:colId xmlns:a16="http://schemas.microsoft.com/office/drawing/2014/main" val="1885038946"/>
                    </a:ext>
                  </a:extLst>
                </a:gridCol>
              </a:tblGrid>
              <a:tr h="21890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Raleway" pitchFamily="2" charset="77"/>
                          <a:ea typeface="+mn-ea"/>
                          <a:cs typeface="+mn-cs"/>
                        </a:rPr>
                        <a:t>Wittgenstein Centre Conference 2024</a:t>
                      </a:r>
                      <a:endParaRPr lang="en-GB" sz="1600" noProof="0" dirty="0">
                        <a:solidFill>
                          <a:schemeClr val="tx1"/>
                        </a:solidFill>
                        <a:latin typeface="Raleway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697725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Vienna, 21-22 November 2024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4428162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D394C84-6B6D-4B5B-84A8-AA184453F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241" y="240314"/>
            <a:ext cx="2426104" cy="11875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A151EE-8BD4-3FAD-4B3E-C13A79087B74}"/>
              </a:ext>
            </a:extLst>
          </p:cNvPr>
          <p:cNvSpPr txBox="1"/>
          <p:nvPr/>
        </p:nvSpPr>
        <p:spPr>
          <a:xfrm>
            <a:off x="1999281" y="8524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24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43FAF-801D-1F15-94F2-96244AB3A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14009CC8-B930-0553-3EBF-2717D3701123}"/>
              </a:ext>
            </a:extLst>
          </p:cNvPr>
          <p:cNvSpPr txBox="1">
            <a:spLocks/>
          </p:cNvSpPr>
          <p:nvPr/>
        </p:nvSpPr>
        <p:spPr>
          <a:xfrm>
            <a:off x="604023" y="1249747"/>
            <a:ext cx="11111346" cy="5036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FDB9E0-0F4F-88E2-E0BA-25F83F20EE9B}"/>
              </a:ext>
            </a:extLst>
          </p:cNvPr>
          <p:cNvSpPr txBox="1"/>
          <p:nvPr/>
        </p:nvSpPr>
        <p:spPr>
          <a:xfrm>
            <a:off x="8658714" y="1491046"/>
            <a:ext cx="3129508" cy="345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F3</a:t>
            </a:r>
            <a:r>
              <a:rPr lang="en-AU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 Percent of respondents who have underachieved, achieved, and overachieved fertility ideals by age 42-50, childless respondents. Source: GGP II.</a:t>
            </a:r>
            <a:endParaRPr lang="en-US" sz="2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4" name="Picture 3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A6FDA41F-2B67-456F-F1A6-51088F36EF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4"/>
          <a:stretch/>
        </p:blipFill>
        <p:spPr>
          <a:xfrm>
            <a:off x="818146" y="1491046"/>
            <a:ext cx="7558275" cy="49088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C9921-2A8E-209D-2038-DDF9FF2D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-5275"/>
            <a:ext cx="1125705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Childlessness is mostly involuntarily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CDD34-BBD3-A0A7-1B50-6D544CABBE4C}"/>
              </a:ext>
            </a:extLst>
          </p:cNvPr>
          <p:cNvSpPr txBox="1"/>
          <p:nvPr/>
        </p:nvSpPr>
        <p:spPr>
          <a:xfrm>
            <a:off x="342073" y="3398689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65831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FD198-0EAD-C3FA-92DE-99494501B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6480-A1D2-D40D-9EF8-56D46263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1125705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Many parents with two children would have liked to have more children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7432BB75-DC51-A8A3-012E-11B62E47D06D}"/>
              </a:ext>
            </a:extLst>
          </p:cNvPr>
          <p:cNvSpPr txBox="1">
            <a:spLocks/>
          </p:cNvSpPr>
          <p:nvPr/>
        </p:nvSpPr>
        <p:spPr>
          <a:xfrm>
            <a:off x="604023" y="1249747"/>
            <a:ext cx="11111346" cy="5036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912A5-2161-243C-B3BD-22B600546F99}"/>
              </a:ext>
            </a:extLst>
          </p:cNvPr>
          <p:cNvSpPr txBox="1"/>
          <p:nvPr/>
        </p:nvSpPr>
        <p:spPr>
          <a:xfrm>
            <a:off x="8977745" y="1714975"/>
            <a:ext cx="3051959" cy="387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F4</a:t>
            </a:r>
            <a:r>
              <a:rPr lang="en-AU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 Percent of respondents who have underachieved, achieved, and overachieved fertility ideals by age 42-50, respondents with two children. Source: GGP II.</a:t>
            </a:r>
            <a:endParaRPr lang="en-US" sz="2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6A8A0-CAE4-BE2E-65A8-EB7EF8F54F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6"/>
          <a:stretch/>
        </p:blipFill>
        <p:spPr>
          <a:xfrm>
            <a:off x="779646" y="1503482"/>
            <a:ext cx="8041405" cy="5201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F8D802-4441-C28F-846E-A7182B90D843}"/>
              </a:ext>
            </a:extLst>
          </p:cNvPr>
          <p:cNvSpPr txBox="1"/>
          <p:nvPr/>
        </p:nvSpPr>
        <p:spPr>
          <a:xfrm>
            <a:off x="410634" y="365419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51305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AED3A-609E-3E7C-8D2E-BB27D78A6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DE8E5-C55A-BC1C-7E1E-57DF9D68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936059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Research objectives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7DCE06E6-4993-4F6C-0917-068A91CE4350}"/>
              </a:ext>
            </a:extLst>
          </p:cNvPr>
          <p:cNvSpPr txBox="1">
            <a:spLocks/>
          </p:cNvSpPr>
          <p:nvPr/>
        </p:nvSpPr>
        <p:spPr>
          <a:xfrm>
            <a:off x="724192" y="1187753"/>
            <a:ext cx="10589571" cy="5353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Describe the discrepancy between fertility ideals and outcomes 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	- Do individuals meet, exceed, or fall short of their ideals?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Explore factors influencing the discrepancy between fertility ideals and outcomes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	- What is the relationship between infertility and underachievement?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5770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F0BCB-7DF0-0A62-B165-31163D041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EE285-8552-38F8-F0BD-D8B965A0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1125705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Infertility and underachievement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87FA90A9-AEF8-BE89-21CB-E493A26806AA}"/>
              </a:ext>
            </a:extLst>
          </p:cNvPr>
          <p:cNvSpPr txBox="1">
            <a:spLocks/>
          </p:cNvSpPr>
          <p:nvPr/>
        </p:nvSpPr>
        <p:spPr>
          <a:xfrm>
            <a:off x="604023" y="1249747"/>
            <a:ext cx="11111346" cy="5036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1706F6-5D82-E301-0977-BA38F826042A}"/>
              </a:ext>
            </a:extLst>
          </p:cNvPr>
          <p:cNvSpPr txBox="1"/>
          <p:nvPr/>
        </p:nvSpPr>
        <p:spPr>
          <a:xfrm>
            <a:off x="8745981" y="1584678"/>
            <a:ext cx="3115093" cy="345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F5</a:t>
            </a:r>
            <a:r>
              <a:rPr lang="en-AU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 Percent of respondents who have underachieved fertility ideals by age 42-50, by whether they have experienced infertility in their lives. Source: GGP II.</a:t>
            </a:r>
            <a:endParaRPr lang="en-US" sz="2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7" name="Picture 6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C170D6EB-C9CD-5F5E-B5E2-DA38BC13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8" y="1362415"/>
            <a:ext cx="7772400" cy="48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4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7BC9B-496A-FC9C-E59D-97D4631C8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8BAC-1C96-3D3B-EAB6-FE55F4DA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1125705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Predictors of underachievement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5E01F57-FBF3-521E-C8CE-01C25F82AAF6}"/>
              </a:ext>
            </a:extLst>
          </p:cNvPr>
          <p:cNvSpPr txBox="1">
            <a:spLocks/>
          </p:cNvSpPr>
          <p:nvPr/>
        </p:nvSpPr>
        <p:spPr>
          <a:xfrm>
            <a:off x="604023" y="1249747"/>
            <a:ext cx="11111346" cy="5036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8AD0C1-6399-2B13-8992-6759C0EAEC3E}"/>
              </a:ext>
            </a:extLst>
          </p:cNvPr>
          <p:cNvSpPr txBox="1"/>
          <p:nvPr/>
        </p:nvSpPr>
        <p:spPr>
          <a:xfrm>
            <a:off x="5772451" y="3768021"/>
            <a:ext cx="6055103" cy="2673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T1</a:t>
            </a:r>
            <a:r>
              <a:rPr lang="en-AU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 Binary logistic regression predicting underachievement vs achievement or exceeding the ideal family size for women, Austria.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Notes: †p &lt; .10; *p &lt; .05; **p &lt; .01; ***p &lt; .001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Source: GGPII </a:t>
            </a:r>
            <a:endParaRPr lang="en-US" sz="2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43AE56-70E4-7893-FD1D-3C6D973DD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048406"/>
              </p:ext>
            </p:extLst>
          </p:nvPr>
        </p:nvGraphicFramePr>
        <p:xfrm>
          <a:off x="716208" y="1114212"/>
          <a:ext cx="4827266" cy="5307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6642">
                  <a:extLst>
                    <a:ext uri="{9D8B030D-6E8A-4147-A177-3AD203B41FA5}">
                      <a16:colId xmlns:a16="http://schemas.microsoft.com/office/drawing/2014/main" val="2067076071"/>
                    </a:ext>
                  </a:extLst>
                </a:gridCol>
                <a:gridCol w="737656">
                  <a:extLst>
                    <a:ext uri="{9D8B030D-6E8A-4147-A177-3AD203B41FA5}">
                      <a16:colId xmlns:a16="http://schemas.microsoft.com/office/drawing/2014/main" val="655714332"/>
                    </a:ext>
                  </a:extLst>
                </a:gridCol>
                <a:gridCol w="737656">
                  <a:extLst>
                    <a:ext uri="{9D8B030D-6E8A-4147-A177-3AD203B41FA5}">
                      <a16:colId xmlns:a16="http://schemas.microsoft.com/office/drawing/2014/main" val="2372681117"/>
                    </a:ext>
                  </a:extLst>
                </a:gridCol>
                <a:gridCol w="737656">
                  <a:extLst>
                    <a:ext uri="{9D8B030D-6E8A-4147-A177-3AD203B41FA5}">
                      <a16:colId xmlns:a16="http://schemas.microsoft.com/office/drawing/2014/main" val="1843143799"/>
                    </a:ext>
                  </a:extLst>
                </a:gridCol>
                <a:gridCol w="737656">
                  <a:extLst>
                    <a:ext uri="{9D8B030D-6E8A-4147-A177-3AD203B41FA5}">
                      <a16:colId xmlns:a16="http://schemas.microsoft.com/office/drawing/2014/main" val="775209675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Raleway" pitchFamily="2" charset="77"/>
                        </a:rPr>
                        <a:t>Model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Raleway" pitchFamily="2" charset="77"/>
                        </a:rPr>
                        <a:t>p-value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Raleway" pitchFamily="2" charset="77"/>
                        </a:rPr>
                        <a:t> Model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Raleway" pitchFamily="2" charset="77"/>
                        </a:rPr>
                        <a:t>p-value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19236291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Raleway" pitchFamily="2" charset="77"/>
                        </a:rPr>
                        <a:t>Education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237167876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Non-tertiary (Ref.)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163822372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Tertiary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0.93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314354573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Raleway" pitchFamily="2" charset="77"/>
                        </a:rPr>
                        <a:t>Relationship status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239491906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In first union (Ref.)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102817122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Separated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2.38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2.54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Raleway" pitchFamily="2" charset="77"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408786903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Repartnered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1.61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Raleway" pitchFamily="2" charset="77"/>
                        </a:rPr>
                        <a:t>1.8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Raleway" pitchFamily="2" charset="77"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93014809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In 3+ union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2.53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***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2.67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Raleway" pitchFamily="2" charset="77"/>
                        </a:rPr>
                        <a:t>***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298249410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Raleway" pitchFamily="2" charset="77"/>
                        </a:rPr>
                        <a:t>Never been in a union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1.8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3.19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Raleway" pitchFamily="2" charset="77"/>
                        </a:rPr>
                        <a:t>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351112977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Raleway" pitchFamily="2" charset="77"/>
                        </a:rPr>
                        <a:t>Age at first union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62949911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25 or less (Ref.)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123831329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26-30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1.02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1.09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360686325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Raleway" pitchFamily="2" charset="77"/>
                        </a:rPr>
                        <a:t>31-35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1.15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1.01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413011602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Above 35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1.58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1.49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Raleway" pitchFamily="2" charset="77"/>
                        </a:rPr>
                        <a:t>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202006690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Raleway" pitchFamily="2" charset="77"/>
                        </a:rPr>
                        <a:t>Fertility postponement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152186296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Parent by age 30 (Ref.)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381025453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Not a parent by age 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3.22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***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2.65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Raleway" pitchFamily="2" charset="77"/>
                        </a:rPr>
                        <a:t>***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76978065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Raleway" pitchFamily="2" charset="77"/>
                        </a:rPr>
                        <a:t>Lifetime infertility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410215529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No (Ref.)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28258705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3.51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Raleway" pitchFamily="2" charset="77"/>
                        </a:rPr>
                        <a:t>***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377964831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788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Raleway" pitchFamily="2" charset="77"/>
                        </a:rPr>
                        <a:t>788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77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314727273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BBD51DA-6722-30E3-CE18-980245F05C6F}"/>
              </a:ext>
            </a:extLst>
          </p:cNvPr>
          <p:cNvSpPr/>
          <p:nvPr/>
        </p:nvSpPr>
        <p:spPr>
          <a:xfrm>
            <a:off x="2701331" y="3672575"/>
            <a:ext cx="1306286" cy="19356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98BB91-ABE7-2C42-F305-1EB325943729}"/>
              </a:ext>
            </a:extLst>
          </p:cNvPr>
          <p:cNvSpPr/>
          <p:nvPr/>
        </p:nvSpPr>
        <p:spPr>
          <a:xfrm>
            <a:off x="4119802" y="3672575"/>
            <a:ext cx="1306286" cy="2526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9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936059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Final remarks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724192" y="1187753"/>
            <a:ext cx="10589571" cy="5353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Gap between ideal and actual fertility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Consistent with previous research comparing early preferences and actual fertility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Stronger support that the gap is not due to changing ideals but to actual constraints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Maybe underestimated (justification bias)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Postponement is a key determinant of the gap (both its social and biological component)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321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4BD88-A4DE-671A-02B4-F28F35F03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F178-F50F-1BAA-7477-56568500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936059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The gap between ideal and actual fertility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D861FCEB-E2F7-736C-AF05-CA7595524F4F}"/>
              </a:ext>
            </a:extLst>
          </p:cNvPr>
          <p:cNvSpPr txBox="1">
            <a:spLocks/>
          </p:cNvSpPr>
          <p:nvPr/>
        </p:nvSpPr>
        <p:spPr>
          <a:xfrm>
            <a:off x="724193" y="1187753"/>
            <a:ext cx="10606456" cy="5353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Many studies examine the gap between desired/intended and achieved family size (e.g., </a:t>
            </a:r>
            <a:r>
              <a:rPr lang="en-AU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Beaujouan &amp; </a:t>
            </a:r>
            <a:r>
              <a:rPr lang="en-AU" dirty="0" err="1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Berghammer</a:t>
            </a:r>
            <a:r>
              <a:rPr lang="en-AU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2019</a:t>
            </a:r>
            <a:r>
              <a:rPr lang="en-US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; </a:t>
            </a:r>
            <a:r>
              <a:rPr lang="en-AU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Berrington &amp; </a:t>
            </a:r>
            <a:r>
              <a:rPr lang="en-AU" dirty="0" err="1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Pattaro</a:t>
            </a:r>
            <a:r>
              <a:rPr lang="en-AU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2014; Morgan &amp; </a:t>
            </a:r>
            <a:r>
              <a:rPr lang="en-AU" dirty="0" err="1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Rackin</a:t>
            </a:r>
            <a:r>
              <a:rPr lang="en-AU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2010; </a:t>
            </a:r>
            <a:r>
              <a:rPr lang="en-AU" dirty="0" err="1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Nitsche</a:t>
            </a:r>
            <a:r>
              <a:rPr lang="en-AU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&amp; Hayford 2020; </a:t>
            </a:r>
            <a:r>
              <a:rPr lang="en-AU" dirty="0" err="1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Spéder</a:t>
            </a:r>
            <a:r>
              <a:rPr lang="en-AU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&amp; </a:t>
            </a:r>
            <a:r>
              <a:rPr lang="en-AU" dirty="0" err="1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Kapitány</a:t>
            </a:r>
            <a:r>
              <a:rPr lang="en-AU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2009;</a:t>
            </a:r>
            <a:r>
              <a:rPr lang="en-US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Usually measured using a longitudinal approach 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Short-term perspective 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Long-term perspective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Is this due to people’s changing their preferences?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62801-C178-ADA6-7E1B-9391C165ADAC}"/>
              </a:ext>
            </a:extLst>
          </p:cNvPr>
          <p:cNvSpPr txBox="1"/>
          <p:nvPr/>
        </p:nvSpPr>
        <p:spPr>
          <a:xfrm>
            <a:off x="6011567" y="3733144"/>
            <a:ext cx="4966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Results are consistent in that </a:t>
            </a:r>
          </a:p>
          <a:p>
            <a:r>
              <a:rPr lang="en-US" sz="2400" i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underachieving is much more    common than overachieving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E9238-958B-D745-643C-404E8C97C6BE}"/>
              </a:ext>
            </a:extLst>
          </p:cNvPr>
          <p:cNvSpPr txBox="1"/>
          <p:nvPr/>
        </p:nvSpPr>
        <p:spPr>
          <a:xfrm>
            <a:off x="5048928" y="3871643"/>
            <a:ext cx="74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=&gt;</a:t>
            </a:r>
          </a:p>
        </p:txBody>
      </p:sp>
    </p:spTree>
    <p:extLst>
      <p:ext uri="{BB962C8B-B14F-4D97-AF65-F5344CB8AC3E}">
        <p14:creationId xmlns:p14="http://schemas.microsoft.com/office/powerpoint/2010/main" val="111728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BAFAF-7B3A-CE34-5C63-5E74DAEA2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D4FD-8A6B-AEE0-FD7D-CAE1F877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936059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Measuring the gap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303B2176-2284-3DDF-B6A1-F46FE2D619FF}"/>
              </a:ext>
            </a:extLst>
          </p:cNvPr>
          <p:cNvSpPr txBox="1">
            <a:spLocks/>
          </p:cNvSpPr>
          <p:nvPr/>
        </p:nvSpPr>
        <p:spPr>
          <a:xfrm>
            <a:off x="724192" y="1187753"/>
            <a:ext cx="10760237" cy="5353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Fertility preferences are dynamic: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In early adulthood, they often reflect idealized views and are not “real” plans (</a:t>
            </a:r>
            <a:r>
              <a:rPr lang="en-US" dirty="0" err="1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Rackin</a:t>
            </a:r>
            <a:r>
              <a:rPr lang="en-US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and Bachrach 2014</a:t>
            </a: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They adjust downwards with age</a:t>
            </a:r>
          </a:p>
          <a:p>
            <a:pPr marL="914400" lvl="2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=&gt; The “gap” may be overestimated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An alternative approach is to adopt an </a:t>
            </a:r>
            <a:r>
              <a:rPr lang="en-US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end-of life-perspective </a:t>
            </a: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: 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To measure ideals at the end of people’s reproductive lives (</a:t>
            </a:r>
            <a:r>
              <a:rPr lang="en-US" dirty="0" err="1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Casterline</a:t>
            </a:r>
            <a:r>
              <a:rPr lang="en-US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and Han 2017; de Carvalho et al. 2016</a:t>
            </a: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)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. </a:t>
            </a: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This involves a personal reflection on one’s entire childbearing journey.	</a:t>
            </a:r>
          </a:p>
        </p:txBody>
      </p:sp>
    </p:spTree>
    <p:extLst>
      <p:ext uri="{BB962C8B-B14F-4D97-AF65-F5344CB8AC3E}">
        <p14:creationId xmlns:p14="http://schemas.microsoft.com/office/powerpoint/2010/main" val="165867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2CBCF-A2C7-C4E6-B394-B9B3C8E19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0EC8-EA97-653B-DC19-6CB43EBAA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9926988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Infertility as a predictor of the gap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A4D96A3B-F29A-88B6-D279-F1FFB6B39335}"/>
              </a:ext>
            </a:extLst>
          </p:cNvPr>
          <p:cNvSpPr txBox="1">
            <a:spLocks/>
          </p:cNvSpPr>
          <p:nvPr/>
        </p:nvSpPr>
        <p:spPr>
          <a:xfrm>
            <a:off x="724192" y="1187753"/>
            <a:ext cx="10589571" cy="5353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How to explain the gap: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Relationship trajectories (</a:t>
            </a:r>
            <a:r>
              <a:rPr lang="en-AU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Berrington and </a:t>
            </a:r>
            <a:r>
              <a:rPr lang="en-AU" dirty="0" err="1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Pattaro</a:t>
            </a:r>
            <a:r>
              <a:rPr lang="en-AU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2014; Morgan and Racking 2010</a:t>
            </a: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Financial constraints (</a:t>
            </a:r>
            <a:r>
              <a:rPr lang="en-US" dirty="0" err="1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Adsera</a:t>
            </a:r>
            <a:r>
              <a:rPr lang="en-US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2006</a:t>
            </a: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Postponement (“age effect”)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Social age limits (</a:t>
            </a:r>
            <a:r>
              <a:rPr lang="en-US" dirty="0" err="1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Billari</a:t>
            </a:r>
            <a:r>
              <a:rPr lang="en-US" dirty="0">
                <a:solidFill>
                  <a:srgbClr val="2695D2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et al. 2011; Lazzari et al. 2024</a:t>
            </a: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Biological constraints (</a:t>
            </a:r>
            <a:r>
              <a:rPr lang="en-US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infertility</a:t>
            </a: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)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19649-A9E7-8864-C972-4688F1B36F17}"/>
              </a:ext>
            </a:extLst>
          </p:cNvPr>
          <p:cNvSpPr txBox="1"/>
          <p:nvPr/>
        </p:nvSpPr>
        <p:spPr>
          <a:xfrm>
            <a:off x="6342743" y="4885417"/>
            <a:ext cx="4789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Clear barrier to the achievement of an ideal family size which has </a:t>
            </a:r>
          </a:p>
          <a:p>
            <a:r>
              <a:rPr lang="en-US" sz="2400" i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likely increased in importance due to childbearing delay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CECC8-5150-EED8-49D9-08A83F30620A}"/>
              </a:ext>
            </a:extLst>
          </p:cNvPr>
          <p:cNvSpPr txBox="1"/>
          <p:nvPr/>
        </p:nvSpPr>
        <p:spPr>
          <a:xfrm>
            <a:off x="5721125" y="4824634"/>
            <a:ext cx="7497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=&gt;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6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EFFBC-D094-8BAC-28EC-8BFD7416C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2166-B1EA-F814-645C-5CE68DC9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936059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Research objectives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C36B619D-E588-5CCF-D756-F083AFB95A29}"/>
              </a:ext>
            </a:extLst>
          </p:cNvPr>
          <p:cNvSpPr txBox="1">
            <a:spLocks/>
          </p:cNvSpPr>
          <p:nvPr/>
        </p:nvSpPr>
        <p:spPr>
          <a:xfrm>
            <a:off x="724192" y="1187753"/>
            <a:ext cx="10589571" cy="5353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Describe the discrepancy between fertility ideals and outcomes 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	Do individuals meet, exceed, or fall short of their ideals?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Explore factors influencing the discrepancy between fertility ideals and outcomes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	What is the relationship between infertility and underachievement?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Men and women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8 European countries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136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936059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Data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724192" y="1187753"/>
            <a:ext cx="10589571" cy="535372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Generations and Gender Survey (GGS) II (8 countries so far)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Ideal family size</a:t>
            </a: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: </a:t>
            </a:r>
            <a:r>
              <a:rPr lang="en-A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‘For you personally, what would be the ideal number of children you would like to have or would have liked to have?’</a:t>
            </a: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compared with number of children ever born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Lifetime infertility</a:t>
            </a: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: ‘</a:t>
            </a:r>
            <a:r>
              <a:rPr lang="en-A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Was there ever a time when you and a partner were trying to get pregnant but did not conceive within at least 12 months’ </a:t>
            </a: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A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 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Sample: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 ~</a:t>
            </a:r>
            <a:r>
              <a:rPr lang="en-US" b="0" i="0" dirty="0">
                <a:solidFill>
                  <a:srgbClr val="333333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6,100 women &amp;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~</a:t>
            </a:r>
            <a:r>
              <a:rPr lang="en-US" b="0" i="0" dirty="0">
                <a:solidFill>
                  <a:srgbClr val="333333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4,600 men aged 42-50</a:t>
            </a:r>
            <a:endParaRPr lang="en-AU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Explanatory variables for the multivariate analysis: union trajectory, age at first union formation, childless at age 30, education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784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6F220-75BE-B267-4095-74C17323F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D05CD-CEC6-1AA7-87C3-6BF7F4EE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936059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Research objectives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3BED6CB0-735E-F7C5-856F-8640775EB03F}"/>
              </a:ext>
            </a:extLst>
          </p:cNvPr>
          <p:cNvSpPr txBox="1">
            <a:spLocks/>
          </p:cNvSpPr>
          <p:nvPr/>
        </p:nvSpPr>
        <p:spPr>
          <a:xfrm>
            <a:off x="724192" y="1187753"/>
            <a:ext cx="10589571" cy="5353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Describe the discrepancy between fertility ideals and outcomes 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	- Do individuals meet, exceed, or fall short of their ideals?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Explore factors influencing the discrepancy between fertility ideals and outcomes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	- What is the relationship between infertility and underachievement?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523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F009D20B-2EB2-4E92-A074-80B682ED6BAD}"/>
              </a:ext>
            </a:extLst>
          </p:cNvPr>
          <p:cNvSpPr txBox="1">
            <a:spLocks/>
          </p:cNvSpPr>
          <p:nvPr/>
        </p:nvSpPr>
        <p:spPr>
          <a:xfrm>
            <a:off x="604023" y="1249747"/>
            <a:ext cx="11111346" cy="5036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ABBE2B-D813-3140-737A-FE55B5843B1C}"/>
              </a:ext>
            </a:extLst>
          </p:cNvPr>
          <p:cNvSpPr/>
          <p:nvPr/>
        </p:nvSpPr>
        <p:spPr>
          <a:xfrm>
            <a:off x="5537200" y="6079071"/>
            <a:ext cx="152400" cy="93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C08440-35A2-6C46-5700-35BC537A2AC9}"/>
              </a:ext>
            </a:extLst>
          </p:cNvPr>
          <p:cNvSpPr/>
          <p:nvPr/>
        </p:nvSpPr>
        <p:spPr>
          <a:xfrm>
            <a:off x="6426202" y="6070604"/>
            <a:ext cx="152400" cy="93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58A7C-58B2-4A2A-B687-B2550C4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153251"/>
            <a:ext cx="1125705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Ideal vs actual family size by age 42-50</a:t>
            </a:r>
          </a:p>
        </p:txBody>
      </p:sp>
      <p:pic>
        <p:nvPicPr>
          <p:cNvPr id="12" name="Picture 11" descr="A graph showing the number of people in the country&#10;&#10;Description automatically generated">
            <a:extLst>
              <a:ext uri="{FF2B5EF4-FFF2-40B4-BE49-F238E27FC236}">
                <a16:creationId xmlns:a16="http://schemas.microsoft.com/office/drawing/2014/main" id="{49DBC02B-1540-D501-EF47-8DD5CD2F0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260" y="1126375"/>
            <a:ext cx="8220346" cy="518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6AA151-79B0-18DA-B2C6-C5267EBB98DB}"/>
              </a:ext>
            </a:extLst>
          </p:cNvPr>
          <p:cNvSpPr txBox="1"/>
          <p:nvPr/>
        </p:nvSpPr>
        <p:spPr>
          <a:xfrm>
            <a:off x="1044291" y="6127071"/>
            <a:ext cx="11257050" cy="480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F1</a:t>
            </a:r>
            <a:r>
              <a:rPr lang="en-AU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 Mean ideal and mean achieved family size by age 42-50. Source: GGP II.</a:t>
            </a:r>
            <a:endParaRPr lang="en-US" sz="2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01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10873-F1A8-530E-C2AF-822F044E1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324954D1-63AA-E2C7-EAF3-0341AA456532}"/>
              </a:ext>
            </a:extLst>
          </p:cNvPr>
          <p:cNvSpPr txBox="1">
            <a:spLocks/>
          </p:cNvSpPr>
          <p:nvPr/>
        </p:nvSpPr>
        <p:spPr>
          <a:xfrm>
            <a:off x="604023" y="816032"/>
            <a:ext cx="11111346" cy="5036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305FC-249F-7DB1-350E-86053BF115CB}"/>
              </a:ext>
            </a:extLst>
          </p:cNvPr>
          <p:cNvSpPr txBox="1"/>
          <p:nvPr/>
        </p:nvSpPr>
        <p:spPr>
          <a:xfrm>
            <a:off x="531171" y="5768575"/>
            <a:ext cx="11257050" cy="90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F2</a:t>
            </a:r>
            <a:r>
              <a:rPr lang="en-AU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 Percent of respondents who have achieved or underachieved fertility ideals by age 42-50. Source: GGP II.</a:t>
            </a:r>
            <a:endParaRPr lang="en-US" sz="24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2CBF27-D1ED-4019-A39F-3AD471FD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3" y="-5275"/>
            <a:ext cx="1125705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695D2"/>
                </a:solidFill>
                <a:latin typeface="Raleway" panose="020B0003030101060003"/>
              </a:rPr>
              <a:t>Many respondents have fewer children than ideal</a:t>
            </a:r>
          </a:p>
        </p:txBody>
      </p:sp>
      <p:pic>
        <p:nvPicPr>
          <p:cNvPr id="4" name="Picture 3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40B9FCC7-67B5-A642-122C-7912EC543B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5"/>
          <a:stretch/>
        </p:blipFill>
        <p:spPr>
          <a:xfrm>
            <a:off x="2303245" y="974558"/>
            <a:ext cx="7585509" cy="4908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1478FC-8234-12CF-4A24-42E071C18265}"/>
              </a:ext>
            </a:extLst>
          </p:cNvPr>
          <p:cNvSpPr txBox="1"/>
          <p:nvPr/>
        </p:nvSpPr>
        <p:spPr>
          <a:xfrm>
            <a:off x="1934233" y="292297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505101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5BC839EB3E6C4E94D0119085D51EC8" ma:contentTypeVersion="8" ma:contentTypeDescription="Create a new document." ma:contentTypeScope="" ma:versionID="3376198554568e6ca556f5100696ebe0">
  <xsd:schema xmlns:xsd="http://www.w3.org/2001/XMLSchema" xmlns:xs="http://www.w3.org/2001/XMLSchema" xmlns:p="http://schemas.microsoft.com/office/2006/metadata/properties" xmlns:ns2="45493d12-eea2-4eae-9c65-8bc0566bd9ad" targetNamespace="http://schemas.microsoft.com/office/2006/metadata/properties" ma:root="true" ma:fieldsID="a92b176aaf6984d9fb0d3c44c0809149" ns2:_="">
    <xsd:import namespace="45493d12-eea2-4eae-9c65-8bc0566bd9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93d12-eea2-4eae-9c65-8bc0566bd9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149CBD-90F4-4332-A677-9E9A3EB092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5A220B-7D74-4A04-9C27-7EF3ADA27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493d12-eea2-4eae-9c65-8bc0566bd9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F9C6CE-EDDC-4F77-8EB5-5405303FFF5E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45493d12-eea2-4eae-9c65-8bc0566bd9ad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10768</TotalTime>
  <Words>924</Words>
  <Application>Microsoft Macintosh PowerPoint</Application>
  <PresentationFormat>Widescreen</PresentationFormat>
  <Paragraphs>145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Yu Gothic</vt:lpstr>
      <vt:lpstr>Yu Gothic UI Light</vt:lpstr>
      <vt:lpstr>Aptos</vt:lpstr>
      <vt:lpstr>Arial</vt:lpstr>
      <vt:lpstr>Calibri</vt:lpstr>
      <vt:lpstr>Calibri Light</vt:lpstr>
      <vt:lpstr>Helvetica Neue</vt:lpstr>
      <vt:lpstr>Raleway</vt:lpstr>
      <vt:lpstr>Wingdings</vt:lpstr>
      <vt:lpstr>Office</vt:lpstr>
      <vt:lpstr>PowerPoint Presentation</vt:lpstr>
      <vt:lpstr>The gap between ideal and actual fertility</vt:lpstr>
      <vt:lpstr>Measuring the gap</vt:lpstr>
      <vt:lpstr>Infertility as a predictor of the gap</vt:lpstr>
      <vt:lpstr>Research objectives</vt:lpstr>
      <vt:lpstr>Data</vt:lpstr>
      <vt:lpstr>Research objectives</vt:lpstr>
      <vt:lpstr>Ideal vs actual family size by age 42-50</vt:lpstr>
      <vt:lpstr>Many respondents have fewer children than ideal</vt:lpstr>
      <vt:lpstr>Childlessness is mostly involuntarily</vt:lpstr>
      <vt:lpstr>Many parents with two children would have liked to have more children</vt:lpstr>
      <vt:lpstr>Research objectives</vt:lpstr>
      <vt:lpstr>Infertility and underachievement</vt:lpstr>
      <vt:lpstr>Predictors of underachievement</vt:lpstr>
      <vt:lpstr>Final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Wittgenstein Centre Corporate Design – Manual</dc:title>
  <dc:creator>StudentIn</dc:creator>
  <cp:lastModifiedBy>Ester Lazzari</cp:lastModifiedBy>
  <cp:revision>481</cp:revision>
  <dcterms:created xsi:type="dcterms:W3CDTF">2021-02-16T08:40:20Z</dcterms:created>
  <dcterms:modified xsi:type="dcterms:W3CDTF">2024-11-21T14:48:01Z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0x010100405BC839EB3E6C4E94D0119085D51EC8</vt:lpwstr>
  </property>
</Properties>
</file>