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3" r:id="rId4"/>
    <p:sldId id="282" r:id="rId5"/>
    <p:sldId id="276" r:id="rId6"/>
    <p:sldId id="277" r:id="rId7"/>
    <p:sldId id="278" r:id="rId8"/>
    <p:sldId id="283" r:id="rId9"/>
    <p:sldId id="269" r:id="rId10"/>
    <p:sldId id="256" r:id="rId11"/>
    <p:sldId id="285" r:id="rId12"/>
    <p:sldId id="286" r:id="rId13"/>
    <p:sldId id="279" r:id="rId14"/>
    <p:sldId id="280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49d593e45960e9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5"/>
  </p:normalViewPr>
  <p:slideViewPr>
    <p:cSldViewPr snapToGrid="0">
      <p:cViewPr varScale="1">
        <p:scale>
          <a:sx n="113" d="100"/>
          <a:sy n="113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3ECDC-E86B-4301-BE93-4FC42F165798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0230C-4BEA-443C-B1C6-E1126B4ED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33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0230C-4BEA-443C-B1C6-E1126B4EDBB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986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0230C-4BEA-443C-B1C6-E1126B4EDBB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83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4017 unique individuals contributing 25386 person-years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0230C-4BEA-443C-B1C6-E1126B4EDBB2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080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1989 unique individuals contributing 10481 person-years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0230C-4BEA-443C-B1C6-E1126B4EDBB2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9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78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92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76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86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998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441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08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336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0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22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2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8C59-34B5-4EA6-87A2-658FA834EBCB}" type="datetimeFigureOut">
              <a:rPr lang="en-IN" smtClean="0"/>
              <a:t>19/11/24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9F47-3012-4BB1-BC6B-49D560B85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787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9815D-ABD0-1C4B-9BCF-E7CE37D56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050" y="2097137"/>
            <a:ext cx="10725150" cy="2316838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Too old to be sure: Swinging fertility timing intentions of childless men and women over the life course</a:t>
            </a:r>
            <a:endParaRPr lang="en-IN" sz="36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03B28A-416C-8B49-93A9-550E3025B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0413" y="4024925"/>
            <a:ext cx="3688712" cy="1000937"/>
          </a:xfrm>
        </p:spPr>
        <p:txBody>
          <a:bodyPr anchor="ctr">
            <a:normAutofit fontScale="70000" lnSpcReduction="20000"/>
          </a:bodyPr>
          <a:lstStyle/>
          <a:p>
            <a:r>
              <a:rPr lang="de-DE" sz="4200" b="1" dirty="0">
                <a:latin typeface="Raleway" panose="020B0003030101060003" pitchFamily="34" charset="0"/>
              </a:rPr>
              <a:t>Shalini Singh</a:t>
            </a:r>
          </a:p>
          <a:p>
            <a:r>
              <a:rPr lang="de-DE" sz="2800" dirty="0">
                <a:latin typeface="Raleway" panose="020B0003030101060003" pitchFamily="34" charset="0"/>
              </a:rPr>
              <a:t>(Department of </a:t>
            </a:r>
            <a:r>
              <a:rPr lang="de-DE" sz="2800" dirty="0" err="1">
                <a:latin typeface="Raleway" panose="020B0003030101060003" pitchFamily="34" charset="0"/>
              </a:rPr>
              <a:t>Demography</a:t>
            </a:r>
            <a:r>
              <a:rPr lang="de-DE" sz="2800" dirty="0">
                <a:latin typeface="Raleway" panose="020B0003030101060003" pitchFamily="34" charset="0"/>
              </a:rPr>
              <a:t>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956D92-16F9-4640-BB5F-4ED2576B62F8}"/>
              </a:ext>
            </a:extLst>
          </p:cNvPr>
          <p:cNvSpPr txBox="1"/>
          <p:nvPr/>
        </p:nvSpPr>
        <p:spPr>
          <a:xfrm>
            <a:off x="2181225" y="5434421"/>
            <a:ext cx="818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Raleway" panose="020B0003030101060003" pitchFamily="34" charset="0"/>
                <a:ea typeface="Source Sans Pro" panose="020B0503030403020204" pitchFamily="34" charset="0"/>
              </a:rPr>
              <a:t>Wittgenstein Centre Conference 2024– 21</a:t>
            </a:r>
            <a:r>
              <a:rPr lang="en-IN" baseline="30000" dirty="0">
                <a:latin typeface="Raleway" panose="020B0003030101060003" pitchFamily="34" charset="0"/>
                <a:ea typeface="Source Sans Pro" panose="020B0503030403020204" pitchFamily="34" charset="0"/>
              </a:rPr>
              <a:t>st</a:t>
            </a:r>
            <a:r>
              <a:rPr lang="en-IN" dirty="0">
                <a:latin typeface="Raleway" panose="020B0003030101060003" pitchFamily="34" charset="0"/>
                <a:ea typeface="Source Sans Pro" panose="020B0503030403020204" pitchFamily="34" charset="0"/>
              </a:rPr>
              <a:t> November 2024</a:t>
            </a:r>
            <a:endParaRPr lang="de-DE" dirty="0">
              <a:latin typeface="Raleway" panose="020B0003030101060003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FC236F-9DCF-8F47-A18F-D512DDFC1BFC}"/>
              </a:ext>
            </a:extLst>
          </p:cNvPr>
          <p:cNvSpPr txBox="1"/>
          <p:nvPr/>
        </p:nvSpPr>
        <p:spPr>
          <a:xfrm>
            <a:off x="5234836" y="4883086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latin typeface="Raleway" panose="020B0003030101060003" pitchFamily="34" charset="0"/>
                <a:ea typeface="Source Sans Pro" panose="020B0503030403020204" pitchFamily="34" charset="0"/>
              </a:rPr>
              <a:t>University of Vienna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B57C32F-3D12-470F-B070-033D6B5487BB}"/>
              </a:ext>
            </a:extLst>
          </p:cNvPr>
          <p:cNvSpPr/>
          <p:nvPr/>
        </p:nvSpPr>
        <p:spPr>
          <a:xfrm>
            <a:off x="0" y="0"/>
            <a:ext cx="12192000" cy="1690687"/>
          </a:xfrm>
          <a:prstGeom prst="rect">
            <a:avLst/>
          </a:prstGeom>
          <a:solidFill>
            <a:srgbClr val="2695D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E138DCB-F880-40C3-BC25-97F8D5AB6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142646"/>
            <a:ext cx="4290118" cy="1436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68973F-734B-4413-90E4-BE5925AB9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8" t="22564" r="5978" b="23760"/>
          <a:stretch/>
        </p:blipFill>
        <p:spPr>
          <a:xfrm>
            <a:off x="7231408" y="6001468"/>
            <a:ext cx="1930291" cy="84534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235C7CE-2CAF-4184-9E32-0B9A4B08D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872" y="117932"/>
            <a:ext cx="2935052" cy="1436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89" y="5856056"/>
            <a:ext cx="2764491" cy="12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81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381000"/>
            <a:ext cx="9429750" cy="569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286500"/>
            <a:ext cx="45243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Source : </a:t>
            </a:r>
            <a:r>
              <a:rPr lang="en-IN" dirty="0" err="1"/>
              <a:t>Pairfam</a:t>
            </a:r>
            <a:r>
              <a:rPr lang="en-IN" dirty="0"/>
              <a:t> (waves: 1 to 14)</a:t>
            </a:r>
          </a:p>
        </p:txBody>
      </p:sp>
    </p:spTree>
    <p:extLst>
      <p:ext uri="{BB962C8B-B14F-4D97-AF65-F5344CB8AC3E}">
        <p14:creationId xmlns:p14="http://schemas.microsoft.com/office/powerpoint/2010/main" val="243455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A1D350-6D85-4F59-818C-9FA1C0491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5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E7A402-6E13-4B75-8570-253FEC7BB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0"/>
            <a:ext cx="10586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177C5-325D-4C32-BECC-0505F63CA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1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DB058-0FBC-48B0-8D85-6001D0DFC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1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2476-6CB9-45C4-9650-C263FDF0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95D2"/>
                </a:solidFill>
                <a:latin typeface="Raleway" panose="020B0003030101060003"/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0649-A645-4446-A6D5-AD65B1D52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2775" cy="4351338"/>
          </a:xfrm>
        </p:spPr>
        <p:txBody>
          <a:bodyPr>
            <a:normAutofit fontScale="92500"/>
          </a:bodyPr>
          <a:lstStyle/>
          <a:p>
            <a:r>
              <a:rPr lang="en-IN" dirty="0"/>
              <a:t>Age and partnership are important factors for childbearing timing decisions.</a:t>
            </a:r>
          </a:p>
          <a:p>
            <a:r>
              <a:rPr lang="en-IN" dirty="0"/>
              <a:t>A clear digit preference (5,0, even numbers) in Intended realistic age to enter parenthood.</a:t>
            </a:r>
          </a:p>
          <a:p>
            <a:r>
              <a:rPr lang="en-IN" dirty="0"/>
              <a:t>In late 30s, large proportion of childless people give up on their childbearing intention.</a:t>
            </a:r>
          </a:p>
          <a:p>
            <a:r>
              <a:rPr lang="en-IN" dirty="0"/>
              <a:t>Higher proportion of men aim for higher age than women at each age.</a:t>
            </a:r>
          </a:p>
          <a:p>
            <a:r>
              <a:rPr lang="en-IN" dirty="0"/>
              <a:t>At young age (for cohort 1991-1993), partnership transition does not have much effect on fertility timing intentions.</a:t>
            </a:r>
          </a:p>
          <a:p>
            <a:r>
              <a:rPr lang="en-IN" dirty="0"/>
              <a:t>Partnership transition coupled with higher age significantly impacts fertility timing intentions.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0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37" y="25109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Fertility Timing – The </a:t>
            </a:r>
            <a:r>
              <a:rPr lang="en-US" sz="2000" dirty="0"/>
              <a:t>age at which individuals or couples have children.</a:t>
            </a:r>
            <a:r>
              <a:rPr lang="en-IN" sz="2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37" y="2993881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Fertility Timing Intention – The </a:t>
            </a:r>
            <a:r>
              <a:rPr lang="en-US" sz="2000" dirty="0"/>
              <a:t>age at which individuals or couples want to have children.</a:t>
            </a:r>
            <a:r>
              <a:rPr lang="en-IN" sz="2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36" y="4687065"/>
            <a:ext cx="961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95D2"/>
                </a:solidFill>
                <a:latin typeface="Raleway" panose="020B0003030101060003"/>
              </a:rPr>
              <a:t>Why age and partnership status??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250569"/>
          </a:xfrm>
        </p:spPr>
        <p:txBody>
          <a:bodyPr/>
          <a:lstStyle/>
          <a:p>
            <a:r>
              <a:rPr lang="en-US" dirty="0">
                <a:solidFill>
                  <a:srgbClr val="2695D2"/>
                </a:solidFill>
                <a:latin typeface="Raleway" panose="020B0003030101060003"/>
              </a:rPr>
              <a:t>Context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214436" y="5119323"/>
            <a:ext cx="836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</a:t>
            </a:r>
            <a:r>
              <a:rPr lang="en-US" dirty="0"/>
              <a:t>he certainty of reproductive intentions may vary based on age and partnership status (</a:t>
            </a:r>
            <a:r>
              <a:rPr lang="en-US" dirty="0" err="1"/>
              <a:t>Ní</a:t>
            </a:r>
            <a:r>
              <a:rPr lang="en-US" dirty="0"/>
              <a:t> </a:t>
            </a:r>
            <a:r>
              <a:rPr lang="en-US" dirty="0" err="1"/>
              <a:t>Bhrolcháin</a:t>
            </a:r>
            <a:r>
              <a:rPr lang="en-US" dirty="0"/>
              <a:t> and </a:t>
            </a:r>
            <a:r>
              <a:rPr lang="en-US" dirty="0" err="1"/>
              <a:t>Beaujouan</a:t>
            </a:r>
            <a:r>
              <a:rPr lang="en-US" dirty="0"/>
              <a:t>, 2011).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CA310-A32E-44B8-906C-55362A949EE2}"/>
              </a:ext>
            </a:extLst>
          </p:cNvPr>
          <p:cNvSpPr txBox="1"/>
          <p:nvPr/>
        </p:nvSpPr>
        <p:spPr>
          <a:xfrm>
            <a:off x="1214438" y="1564159"/>
            <a:ext cx="898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Fertility Intentions (</a:t>
            </a:r>
            <a:r>
              <a:rPr lang="en-IN" sz="2000" dirty="0" err="1"/>
              <a:t>wantedness</a:t>
            </a:r>
            <a:r>
              <a:rPr lang="en-IN" sz="2000" dirty="0"/>
              <a:t>, no. of children, certainty, </a:t>
            </a:r>
            <a:r>
              <a:rPr lang="en-US" sz="2000" dirty="0"/>
              <a:t>timing </a:t>
            </a:r>
            <a:r>
              <a:rPr lang="en-IN" sz="2000" dirty="0"/>
              <a:t>).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08146" y="3751711"/>
            <a:ext cx="9899557" cy="707886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b="1" i="1" dirty="0"/>
              <a:t>Research Question – </a:t>
            </a:r>
            <a:r>
              <a:rPr lang="en-IN" sz="2000" i="1" dirty="0"/>
              <a:t>“</a:t>
            </a:r>
            <a:r>
              <a:rPr lang="en-US" sz="2000" i="1" dirty="0"/>
              <a:t>How do Childless people shift their intended age to enter parenthood in relation to their age and partnership status?</a:t>
            </a:r>
            <a:r>
              <a:rPr lang="en-IN" sz="2000" i="1" dirty="0"/>
              <a:t>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4436" y="2028051"/>
            <a:ext cx="10977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Existing literature focused on “family size”, “short-term intention”, “degree of certainty in intentions”</a:t>
            </a:r>
          </a:p>
        </p:txBody>
      </p:sp>
    </p:spTree>
    <p:extLst>
      <p:ext uri="{BB962C8B-B14F-4D97-AF65-F5344CB8AC3E}">
        <p14:creationId xmlns:p14="http://schemas.microsoft.com/office/powerpoint/2010/main" val="9246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4249" y="1"/>
            <a:ext cx="10515600" cy="990600"/>
          </a:xfrm>
        </p:spPr>
        <p:txBody>
          <a:bodyPr/>
          <a:lstStyle/>
          <a:p>
            <a:r>
              <a:rPr lang="en-US" dirty="0">
                <a:solidFill>
                  <a:srgbClr val="2695D2"/>
                </a:solidFill>
                <a:latin typeface="Raleway" panose="020B0003030101060003"/>
              </a:rPr>
              <a:t>Data Source &amp; Sample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24249" y="997931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Data</a:t>
            </a:r>
            <a:r>
              <a:rPr lang="en-IN" dirty="0"/>
              <a:t> – PAIRFAM (</a:t>
            </a:r>
            <a:r>
              <a:rPr lang="en-US" dirty="0"/>
              <a:t>Panel Analysis of Intimate Relationships and Family Dynamics).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700599" y="1455327"/>
            <a:ext cx="767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Yu Gothic UI Light" panose="020B0300000000000000" pitchFamily="34" charset="-128"/>
              </a:rPr>
              <a:t>German yearly panel data (waves 1-14)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Yu Gothic UI Light" panose="020B0300000000000000" pitchFamily="34" charset="-128"/>
              </a:rPr>
              <a:t>Four birth cohorts: 1971-73, 1981-83, 1991-93 and 2001-03.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C53E8-ED1B-4F63-AD29-1702FA296DFE}"/>
              </a:ext>
            </a:extLst>
          </p:cNvPr>
          <p:cNvSpPr txBox="1"/>
          <p:nvPr/>
        </p:nvSpPr>
        <p:spPr>
          <a:xfrm>
            <a:off x="341964" y="3633715"/>
            <a:ext cx="1110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Survey Question (frt9) : </a:t>
            </a:r>
            <a:r>
              <a:rPr lang="en-US" i="1" dirty="0"/>
              <a:t>When you think realistically about having children : How old do you think you will be when you have your first child? </a:t>
            </a:r>
            <a:r>
              <a:rPr lang="en-IN" i="1" dirty="0"/>
              <a:t> </a:t>
            </a:r>
          </a:p>
          <a:p>
            <a:endParaRPr lang="en-IN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BB57E-F4EA-44C0-BBC5-5B9380DB6394}"/>
              </a:ext>
            </a:extLst>
          </p:cNvPr>
          <p:cNvSpPr txBox="1"/>
          <p:nvPr/>
        </p:nvSpPr>
        <p:spPr>
          <a:xfrm>
            <a:off x="3367745" y="4336532"/>
            <a:ext cx="5343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 Age  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/>
              <a:t>I haven’t thought about that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/>
              <a:t>No answer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4EEEA-F592-3447-3733-E3C2DB02A035}"/>
              </a:ext>
            </a:extLst>
          </p:cNvPr>
          <p:cNvSpPr txBox="1"/>
          <p:nvPr/>
        </p:nvSpPr>
        <p:spPr>
          <a:xfrm>
            <a:off x="424249" y="5536903"/>
            <a:ext cx="1061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Sample Selection </a:t>
            </a:r>
            <a:r>
              <a:rPr lang="en-US" dirty="0"/>
              <a:t>: </a:t>
            </a:r>
            <a:r>
              <a:rPr lang="en-US" sz="1800" dirty="0"/>
              <a:t>Childless men and women from birth cohorts (1991-1993) and (1981-1983) who were asked the question on fertility timing intention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C45EA-9B10-4739-81C6-62B40B4FC1BC}"/>
              </a:ext>
            </a:extLst>
          </p:cNvPr>
          <p:cNvSpPr txBox="1"/>
          <p:nvPr/>
        </p:nvSpPr>
        <p:spPr>
          <a:xfrm>
            <a:off x="424249" y="2243147"/>
            <a:ext cx="1063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Which implies that Not everybody is at the same age at each point of time (in each wave).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FE6871-AFC2-4119-8119-C0388F24D281}"/>
              </a:ext>
            </a:extLst>
          </p:cNvPr>
          <p:cNvSpPr txBox="1"/>
          <p:nvPr/>
        </p:nvSpPr>
        <p:spPr>
          <a:xfrm>
            <a:off x="341964" y="2989141"/>
            <a:ext cx="869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Main Variable of interest : </a:t>
            </a:r>
            <a:r>
              <a:rPr lang="en-IN" dirty="0"/>
              <a:t>“Intended realistic age to have first child”.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5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BE804-C033-4A84-AF2F-F1F3A7DA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218678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Response on Intended realistic age to have first child by current age of respondent. </a:t>
            </a:r>
            <a:br>
              <a:rPr lang="en-US" sz="3600" dirty="0">
                <a:solidFill>
                  <a:srgbClr val="2695D2"/>
                </a:solidFill>
                <a:latin typeface="Raleway" panose="020B0003030101060003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CB00D-B98F-1AAD-49A0-157E6CB33342}"/>
              </a:ext>
            </a:extLst>
          </p:cNvPr>
          <p:cNvSpPr txBox="1"/>
          <p:nvPr/>
        </p:nvSpPr>
        <p:spPr>
          <a:xfrm>
            <a:off x="2483557" y="431235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95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 8034 individuals and N= 37808 observations)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41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3BB3A-DA0C-442A-86A1-72DCCDD94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5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2096A5-73BF-45D6-B6DF-10594ECD4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7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01CE2-BD9B-4DA5-BD21-8CB3B7A52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11115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4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BE804-C033-4A84-AF2F-F1F3A7DA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-94547"/>
            <a:ext cx="10515600" cy="218678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Changes in Response on Intended realistic age to have first child by transition/no transition in partnership status (accounting for age groups).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8FD3E4-4954-486C-A2B0-D0229FC1D970}"/>
              </a:ext>
            </a:extLst>
          </p:cNvPr>
          <p:cNvSpPr txBox="1"/>
          <p:nvPr/>
        </p:nvSpPr>
        <p:spPr>
          <a:xfrm>
            <a:off x="901337" y="2201091"/>
            <a:ext cx="98428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For birth cohort (1991-1993), Transition/no transition in partnership status does not have a significant effect on intended childbearing 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A0CFB-FFEB-4336-B32E-771E436AF82B}"/>
              </a:ext>
            </a:extLst>
          </p:cNvPr>
          <p:cNvSpPr txBox="1"/>
          <p:nvPr/>
        </p:nvSpPr>
        <p:spPr>
          <a:xfrm>
            <a:off x="966650" y="3174274"/>
            <a:ext cx="9542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For older birth cohort (1981-1983), partnership status matters particularly at higher age groups.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DE128-1EF3-47B3-9458-1EE5D7751113}"/>
              </a:ext>
            </a:extLst>
          </p:cNvPr>
          <p:cNvSpPr txBox="1"/>
          <p:nvPr/>
        </p:nvSpPr>
        <p:spPr>
          <a:xfrm>
            <a:off x="966650" y="4159159"/>
            <a:ext cx="1028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A significant proportion of people shift their intended childbearing age downwards when transitioned from being single to partnered and upwards when transitioned from being partnered to single. 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0EDBB-E95E-4FEE-B48D-189BA1BCF25B}"/>
              </a:ext>
            </a:extLst>
          </p:cNvPr>
          <p:cNvSpPr txBox="1"/>
          <p:nvPr/>
        </p:nvSpPr>
        <p:spPr>
          <a:xfrm>
            <a:off x="966650" y="5451821"/>
            <a:ext cx="10339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A large proportion of individuals are unsure of fertility timing or don’t want children at late ages if they remained single in consecutive years.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382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BDF1630-DD91-A14A-A0C5-0D2C98C3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Raleway" panose="020B0003030101060003" pitchFamily="34" charset="0"/>
              </a:rPr>
              <a:t>I. Research </a:t>
            </a:r>
            <a:r>
              <a:rPr lang="de-DE" dirty="0" err="1">
                <a:solidFill>
                  <a:schemeClr val="bg1"/>
                </a:solidFill>
                <a:latin typeface="Raleway" panose="020B0003030101060003" pitchFamily="34" charset="0"/>
              </a:rPr>
              <a:t>Question</a:t>
            </a:r>
            <a:endParaRPr lang="de-DE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CB907BA-5095-B244-A343-FF2C10A34B1A}"/>
              </a:ext>
            </a:extLst>
          </p:cNvPr>
          <p:cNvSpPr/>
          <p:nvPr/>
        </p:nvSpPr>
        <p:spPr>
          <a:xfrm>
            <a:off x="0" y="0"/>
            <a:ext cx="4474424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1762760"/>
            <a:ext cx="42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>
                <a:solidFill>
                  <a:schemeClr val="bg1"/>
                </a:solidFill>
              </a:rPr>
              <a:t>Thank-you!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719" y="2789127"/>
            <a:ext cx="390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>
                <a:solidFill>
                  <a:srgbClr val="2695D2"/>
                </a:solidFill>
                <a:latin typeface="Raleway" panose="020B0003030101060003"/>
              </a:rPr>
              <a:t>Thank-you!</a:t>
            </a:r>
            <a:endParaRPr lang="en-IN" sz="4800" b="1" dirty="0"/>
          </a:p>
        </p:txBody>
      </p:sp>
      <p:pic>
        <p:nvPicPr>
          <p:cNvPr id="1026" name="Picture 2" descr="BIC.LATE: late fertility and life choices - RIVA Illustr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24" y="0"/>
            <a:ext cx="77010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0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560</Words>
  <Application>Microsoft Macintosh PowerPoint</Application>
  <PresentationFormat>Widescreen</PresentationFormat>
  <Paragraphs>48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Yu Gothic UI Light</vt:lpstr>
      <vt:lpstr>Arial</vt:lpstr>
      <vt:lpstr>Calibri</vt:lpstr>
      <vt:lpstr>Calibri Light</vt:lpstr>
      <vt:lpstr>Raleway</vt:lpstr>
      <vt:lpstr>Times New Roman</vt:lpstr>
      <vt:lpstr>Wingdings</vt:lpstr>
      <vt:lpstr>Office Theme</vt:lpstr>
      <vt:lpstr>Too old to be sure: Swinging fertility timing intentions of childless men and women over the life course</vt:lpstr>
      <vt:lpstr>Context</vt:lpstr>
      <vt:lpstr>Data Source &amp; Sample</vt:lpstr>
      <vt:lpstr>Response on Intended realistic age to have first child by current age of respondent.  </vt:lpstr>
      <vt:lpstr>PowerPoint Presentation</vt:lpstr>
      <vt:lpstr>PowerPoint Presentation</vt:lpstr>
      <vt:lpstr>PowerPoint Presentation</vt:lpstr>
      <vt:lpstr>Changes in Response on Intended realistic age to have first child by transition/no transition in partnership status (accounting for age groups).</vt:lpstr>
      <vt:lpstr>I. Research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Fertility Timing Intentions : Understanding Life-course Delays among the Childless.</dc:title>
  <dc:creator>Microsoft account</dc:creator>
  <cp:lastModifiedBy>Shalini Singh</cp:lastModifiedBy>
  <cp:revision>45</cp:revision>
  <dcterms:created xsi:type="dcterms:W3CDTF">2024-07-16T18:32:37Z</dcterms:created>
  <dcterms:modified xsi:type="dcterms:W3CDTF">2024-11-19T19:00:54Z</dcterms:modified>
</cp:coreProperties>
</file>